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97" r:id="rId1"/>
  </p:sldMasterIdLst>
  <p:sldIdLst>
    <p:sldId id="256" r:id="rId2"/>
    <p:sldId id="273" r:id="rId3"/>
    <p:sldId id="271" r:id="rId4"/>
    <p:sldId id="270" r:id="rId5"/>
    <p:sldId id="269" r:id="rId6"/>
    <p:sldId id="260" r:id="rId7"/>
    <p:sldId id="259" r:id="rId8"/>
    <p:sldId id="262" r:id="rId9"/>
    <p:sldId id="261" r:id="rId10"/>
    <p:sldId id="265" r:id="rId11"/>
    <p:sldId id="272" r:id="rId12"/>
    <p:sldId id="264" r:id="rId13"/>
    <p:sldId id="26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cbookair:Desktop:Work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cbookair:Desktop:Samtskhe-Javakheti%20health%20facilities%20-%20specialis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2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Sheet1!$J$4:$J$5</c:f>
              <c:strCache>
                <c:ptCount val="2"/>
                <c:pt idx="0">
                  <c:v>მოსახლეობის საერთო_x000d_ რაოდენობა </c:v>
                </c:pt>
                <c:pt idx="1">
                  <c:v>შშმ პირთა საერთო _x000d_რაოდენობა</c:v>
                </c:pt>
              </c:strCache>
            </c:strRef>
          </c:cat>
          <c:val>
            <c:numRef>
              <c:f>Sheet1!$K$4:$K$5</c:f>
              <c:numCache>
                <c:formatCode>#,##0</c:formatCode>
                <c:ptCount val="2"/>
                <c:pt idx="0">
                  <c:v>154139</c:v>
                </c:pt>
                <c:pt idx="1">
                  <c:v>4690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E5-4939-80BC-AFC960137B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212870837603301E-2"/>
          <c:y val="4.3046357615894003E-2"/>
          <c:w val="0.69346314000700504"/>
          <c:h val="0.8730244563800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შშმ ბავშვი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Sheet1!$B$5:$B$10</c:f>
              <c:strCache>
                <c:ptCount val="6"/>
                <c:pt idx="0">
                  <c:v>ადიგენი</c:v>
                </c:pt>
                <c:pt idx="1">
                  <c:v>ასპინძა</c:v>
                </c:pt>
                <c:pt idx="2">
                  <c:v>ახალქალაქი</c:v>
                </c:pt>
                <c:pt idx="3">
                  <c:v>ახალციხე</c:v>
                </c:pt>
                <c:pt idx="4">
                  <c:v>ბორჯომი</c:v>
                </c:pt>
                <c:pt idx="5">
                  <c:v>ნინოწმინდა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40</c:v>
                </c:pt>
                <c:pt idx="1">
                  <c:v>29</c:v>
                </c:pt>
                <c:pt idx="2">
                  <c:v>78</c:v>
                </c:pt>
                <c:pt idx="3">
                  <c:v>89</c:v>
                </c:pt>
                <c:pt idx="4">
                  <c:v>77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78-4FF9-9419-11DCC82DA0FA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მკვეთრად გამოხატული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Sheet1!$B$5:$B$10</c:f>
              <c:strCache>
                <c:ptCount val="6"/>
                <c:pt idx="0">
                  <c:v>ადიგენი</c:v>
                </c:pt>
                <c:pt idx="1">
                  <c:v>ასპინძა</c:v>
                </c:pt>
                <c:pt idx="2">
                  <c:v>ახალქალაქი</c:v>
                </c:pt>
                <c:pt idx="3">
                  <c:v>ახალციხე</c:v>
                </c:pt>
                <c:pt idx="4">
                  <c:v>ბორჯომი</c:v>
                </c:pt>
                <c:pt idx="5">
                  <c:v>ნინოწმინდა</c:v>
                </c:pt>
              </c:strCache>
            </c:strRef>
          </c:cat>
          <c:val>
            <c:numRef>
              <c:f>Sheet1!$D$5:$D$10</c:f>
              <c:numCache>
                <c:formatCode>General</c:formatCode>
                <c:ptCount val="6"/>
                <c:pt idx="0">
                  <c:v>140</c:v>
                </c:pt>
                <c:pt idx="1">
                  <c:v>74</c:v>
                </c:pt>
                <c:pt idx="2">
                  <c:v>215</c:v>
                </c:pt>
                <c:pt idx="3">
                  <c:v>286</c:v>
                </c:pt>
                <c:pt idx="4">
                  <c:v>231</c:v>
                </c:pt>
                <c:pt idx="5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78-4FF9-9419-11DCC82DA0FA}"/>
            </c:ext>
          </c:extLst>
        </c:ser>
        <c:ser>
          <c:idx val="2"/>
          <c:order val="2"/>
          <c:tx>
            <c:strRef>
              <c:f>Sheet1!$E$4</c:f>
              <c:strCache>
                <c:ptCount val="1"/>
                <c:pt idx="0">
                  <c:v>მნიშვნელოვნად გამოხატული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Sheet1!$B$5:$B$10</c:f>
              <c:strCache>
                <c:ptCount val="6"/>
                <c:pt idx="0">
                  <c:v>ადიგენი</c:v>
                </c:pt>
                <c:pt idx="1">
                  <c:v>ასპინძა</c:v>
                </c:pt>
                <c:pt idx="2">
                  <c:v>ახალქალაქი</c:v>
                </c:pt>
                <c:pt idx="3">
                  <c:v>ახალციხე</c:v>
                </c:pt>
                <c:pt idx="4">
                  <c:v>ბორჯომი</c:v>
                </c:pt>
                <c:pt idx="5">
                  <c:v>ნინოწმინდა</c:v>
                </c:pt>
              </c:strCache>
            </c:strRef>
          </c:cat>
          <c:val>
            <c:numRef>
              <c:f>Sheet1!$E$5:$E$10</c:f>
              <c:numCache>
                <c:formatCode>General</c:formatCode>
                <c:ptCount val="6"/>
                <c:pt idx="0">
                  <c:v>379</c:v>
                </c:pt>
                <c:pt idx="1">
                  <c:v>204</c:v>
                </c:pt>
                <c:pt idx="2">
                  <c:v>621</c:v>
                </c:pt>
                <c:pt idx="3">
                  <c:v>660</c:v>
                </c:pt>
                <c:pt idx="4">
                  <c:v>576</c:v>
                </c:pt>
                <c:pt idx="5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78-4FF9-9419-11DCC82DA0FA}"/>
            </c:ext>
          </c:extLst>
        </c:ser>
        <c:ser>
          <c:idx val="3"/>
          <c:order val="3"/>
          <c:tx>
            <c:strRef>
              <c:f>Sheet1!$F$4</c:f>
              <c:strCache>
                <c:ptCount val="1"/>
                <c:pt idx="0">
                  <c:v>ზომიერად გამოხატული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Sheet1!$B$5:$B$10</c:f>
              <c:strCache>
                <c:ptCount val="6"/>
                <c:pt idx="0">
                  <c:v>ადიგენი</c:v>
                </c:pt>
                <c:pt idx="1">
                  <c:v>ასპინძა</c:v>
                </c:pt>
                <c:pt idx="2">
                  <c:v>ახალქალაქი</c:v>
                </c:pt>
                <c:pt idx="3">
                  <c:v>ახალციხე</c:v>
                </c:pt>
                <c:pt idx="4">
                  <c:v>ბორჯომი</c:v>
                </c:pt>
                <c:pt idx="5">
                  <c:v>ნინოწმინდა</c:v>
                </c:pt>
              </c:strCache>
            </c:strRef>
          </c:cat>
          <c:val>
            <c:numRef>
              <c:f>Sheet1!$F$5:$F$10</c:f>
              <c:numCache>
                <c:formatCode>General</c:formatCode>
                <c:ptCount val="6"/>
                <c:pt idx="0">
                  <c:v>68</c:v>
                </c:pt>
                <c:pt idx="1">
                  <c:v>36</c:v>
                </c:pt>
                <c:pt idx="2">
                  <c:v>110</c:v>
                </c:pt>
                <c:pt idx="3">
                  <c:v>95</c:v>
                </c:pt>
                <c:pt idx="4">
                  <c:v>149</c:v>
                </c:pt>
                <c:pt idx="5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78-4FF9-9419-11DCC82DA0FA}"/>
            </c:ext>
          </c:extLst>
        </c:ser>
        <c:ser>
          <c:idx val="4"/>
          <c:order val="4"/>
          <c:tx>
            <c:strRef>
              <c:f>Sheet1!$G$4</c:f>
              <c:strCache>
                <c:ptCount val="1"/>
                <c:pt idx="0">
                  <c:v>შშმ პირთა საერთო რაოდენობა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accent6">
                        <a:lumMod val="50000"/>
                      </a:schemeClr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Sheet1!$B$5:$B$10</c:f>
              <c:strCache>
                <c:ptCount val="6"/>
                <c:pt idx="0">
                  <c:v>ადიგენი</c:v>
                </c:pt>
                <c:pt idx="1">
                  <c:v>ასპინძა</c:v>
                </c:pt>
                <c:pt idx="2">
                  <c:v>ახალქალაქი</c:v>
                </c:pt>
                <c:pt idx="3">
                  <c:v>ახალციხე</c:v>
                </c:pt>
                <c:pt idx="4">
                  <c:v>ბორჯომი</c:v>
                </c:pt>
                <c:pt idx="5">
                  <c:v>ნინოწმინდა</c:v>
                </c:pt>
              </c:strCache>
            </c:strRef>
          </c:cat>
          <c:val>
            <c:numRef>
              <c:f>Sheet1!$G$5:$G$10</c:f>
              <c:numCache>
                <c:formatCode>General</c:formatCode>
                <c:ptCount val="6"/>
                <c:pt idx="0">
                  <c:v>627</c:v>
                </c:pt>
                <c:pt idx="1">
                  <c:v>343</c:v>
                </c:pt>
                <c:pt idx="2" formatCode="#,##0">
                  <c:v>1024</c:v>
                </c:pt>
                <c:pt idx="3" formatCode="#,##0">
                  <c:v>1130</c:v>
                </c:pt>
                <c:pt idx="4" formatCode="#,##0">
                  <c:v>1033</c:v>
                </c:pt>
                <c:pt idx="5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78-4FF9-9419-11DCC82DA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78471224"/>
        <c:axId val="2078474232"/>
        <c:axId val="0"/>
      </c:bar3DChart>
      <c:catAx>
        <c:axId val="2078471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78474232"/>
        <c:crosses val="autoZero"/>
        <c:auto val="1"/>
        <c:lblAlgn val="ctr"/>
        <c:lblOffset val="100"/>
        <c:noMultiLvlLbl val="0"/>
      </c:catAx>
      <c:valAx>
        <c:axId val="2078474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8471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038111792862805"/>
          <c:y val="5.0564652869718701E-2"/>
          <c:w val="0.246323989155392"/>
          <c:h val="0.7436805797505400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სს ,,სამედიცინო კორპორაცია_x000d_ ევექსი" (ახალციხის რეფერალური ჰოსპიტალი)</c:v>
                </c:pt>
              </c:strCache>
            </c:strRef>
          </c:tx>
          <c:invertIfNegative val="0"/>
          <c:cat>
            <c:strRef>
              <c:f>Sheet1!$B$3:$B$23</c:f>
              <c:strCache>
                <c:ptCount val="21"/>
                <c:pt idx="0">
                  <c:v>ზოგადი ქირურგი</c:v>
                </c:pt>
                <c:pt idx="1">
                  <c:v>ნეფროლოგი</c:v>
                </c:pt>
                <c:pt idx="2">
                  <c:v>უროლოგი</c:v>
                </c:pt>
                <c:pt idx="3">
                  <c:v>შინაგანი მედიცინა</c:v>
                </c:pt>
                <c:pt idx="4">
                  <c:v>ონკოლოგი</c:v>
                </c:pt>
                <c:pt idx="5">
                  <c:v>ნევროლოგი</c:v>
                </c:pt>
                <c:pt idx="6">
                  <c:v>ოფთალმოლოგი</c:v>
                </c:pt>
                <c:pt idx="7">
                  <c:v>კარდიოლოგი</c:v>
                </c:pt>
                <c:pt idx="8">
                  <c:v>ფსიქიატრი</c:v>
                </c:pt>
                <c:pt idx="9">
                  <c:v>ჰემატოლოგი</c:v>
                </c:pt>
                <c:pt idx="10">
                  <c:v>ორთოპედ/ტრავმატოლოგი</c:v>
                </c:pt>
                <c:pt idx="11">
                  <c:v>სისხლძარღვთა ქირურგი</c:v>
                </c:pt>
                <c:pt idx="12">
                  <c:v>ფთიზიატრი</c:v>
                </c:pt>
                <c:pt idx="13">
                  <c:v>პულმონოლოგი</c:v>
                </c:pt>
                <c:pt idx="14">
                  <c:v>ოტორინოლარინგოლოგი</c:v>
                </c:pt>
                <c:pt idx="15">
                  <c:v>ენდოკრინოლოგი</c:v>
                </c:pt>
                <c:pt idx="16">
                  <c:v>რევმატოლოგი</c:v>
                </c:pt>
                <c:pt idx="17">
                  <c:v>ოჯახის ექიმი</c:v>
                </c:pt>
                <c:pt idx="18">
                  <c:v>დერმატო/ვენეროლოგი</c:v>
                </c:pt>
                <c:pt idx="19">
                  <c:v>პედიატრი</c:v>
                </c:pt>
                <c:pt idx="20">
                  <c:v>ფსიქოლოგი</c:v>
                </c:pt>
              </c:strCache>
            </c:strRef>
          </c:cat>
          <c:val>
            <c:numRef>
              <c:f>Sheet1!$C$3:$C$23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E6-4F7C-9583-0C330386C0CB}"/>
            </c:ext>
          </c:extLst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შპს ახალციხის კლინიკა „იმედი“</c:v>
                </c:pt>
              </c:strCache>
            </c:strRef>
          </c:tx>
          <c:invertIfNegative val="0"/>
          <c:cat>
            <c:strRef>
              <c:f>Sheet1!$B$3:$B$23</c:f>
              <c:strCache>
                <c:ptCount val="21"/>
                <c:pt idx="0">
                  <c:v>ზოგადი ქირურგი</c:v>
                </c:pt>
                <c:pt idx="1">
                  <c:v>ნეფროლოგი</c:v>
                </c:pt>
                <c:pt idx="2">
                  <c:v>უროლოგი</c:v>
                </c:pt>
                <c:pt idx="3">
                  <c:v>შინაგანი მედიცინა</c:v>
                </c:pt>
                <c:pt idx="4">
                  <c:v>ონკოლოგი</c:v>
                </c:pt>
                <c:pt idx="5">
                  <c:v>ნევროლოგი</c:v>
                </c:pt>
                <c:pt idx="6">
                  <c:v>ოფთალმოლოგი</c:v>
                </c:pt>
                <c:pt idx="7">
                  <c:v>კარდიოლოგი</c:v>
                </c:pt>
                <c:pt idx="8">
                  <c:v>ფსიქიატრი</c:v>
                </c:pt>
                <c:pt idx="9">
                  <c:v>ჰემატოლოგი</c:v>
                </c:pt>
                <c:pt idx="10">
                  <c:v>ორთოპედ/ტრავმატოლოგი</c:v>
                </c:pt>
                <c:pt idx="11">
                  <c:v>სისხლძარღვთა ქირურგი</c:v>
                </c:pt>
                <c:pt idx="12">
                  <c:v>ფთიზიატრი</c:v>
                </c:pt>
                <c:pt idx="13">
                  <c:v>პულმონოლოგი</c:v>
                </c:pt>
                <c:pt idx="14">
                  <c:v>ოტორინოლარინგოლოგი</c:v>
                </c:pt>
                <c:pt idx="15">
                  <c:v>ენდოკრინოლოგი</c:v>
                </c:pt>
                <c:pt idx="16">
                  <c:v>რევმატოლოგი</c:v>
                </c:pt>
                <c:pt idx="17">
                  <c:v>ოჯახის ექიმი</c:v>
                </c:pt>
                <c:pt idx="18">
                  <c:v>დერმატო/ვენეროლოგი</c:v>
                </c:pt>
                <c:pt idx="19">
                  <c:v>პედიატრი</c:v>
                </c:pt>
                <c:pt idx="20">
                  <c:v>ფსიქოლოგი</c:v>
                </c:pt>
              </c:strCache>
            </c:strRef>
          </c:cat>
          <c:val>
            <c:numRef>
              <c:f>Sheet1!$D$3:$D$23</c:f>
              <c:numCache>
                <c:formatCode>General</c:formatCode>
                <c:ptCount val="21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0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6-4F7C-9583-0C330386C0CB}"/>
            </c:ext>
          </c:extLst>
        </c:ser>
        <c:ser>
          <c:idx val="2"/>
          <c:order val="2"/>
          <c:tx>
            <c:strRef>
              <c:f>Sheet1!$E$2</c:f>
              <c:strCache>
                <c:ptCount val="1"/>
                <c:pt idx="0">
                  <c:v>სს „სამედიცინო კორპორაცია ევექსი“ (ახალქალაქის ჰოსპიტალი)</c:v>
                </c:pt>
              </c:strCache>
            </c:strRef>
          </c:tx>
          <c:invertIfNegative val="0"/>
          <c:cat>
            <c:strRef>
              <c:f>Sheet1!$B$3:$B$23</c:f>
              <c:strCache>
                <c:ptCount val="21"/>
                <c:pt idx="0">
                  <c:v>ზოგადი ქირურგი</c:v>
                </c:pt>
                <c:pt idx="1">
                  <c:v>ნეფროლოგი</c:v>
                </c:pt>
                <c:pt idx="2">
                  <c:v>უროლოგი</c:v>
                </c:pt>
                <c:pt idx="3">
                  <c:v>შინაგანი მედიცინა</c:v>
                </c:pt>
                <c:pt idx="4">
                  <c:v>ონკოლოგი</c:v>
                </c:pt>
                <c:pt idx="5">
                  <c:v>ნევროლოგი</c:v>
                </c:pt>
                <c:pt idx="6">
                  <c:v>ოფთალმოლოგი</c:v>
                </c:pt>
                <c:pt idx="7">
                  <c:v>კარდიოლოგი</c:v>
                </c:pt>
                <c:pt idx="8">
                  <c:v>ფსიქიატრი</c:v>
                </c:pt>
                <c:pt idx="9">
                  <c:v>ჰემატოლოგი</c:v>
                </c:pt>
                <c:pt idx="10">
                  <c:v>ორთოპედ/ტრავმატოლოგი</c:v>
                </c:pt>
                <c:pt idx="11">
                  <c:v>სისხლძარღვთა ქირურგი</c:v>
                </c:pt>
                <c:pt idx="12">
                  <c:v>ფთიზიატრი</c:v>
                </c:pt>
                <c:pt idx="13">
                  <c:v>პულმონოლოგი</c:v>
                </c:pt>
                <c:pt idx="14">
                  <c:v>ოტორინოლარინგოლოგი</c:v>
                </c:pt>
                <c:pt idx="15">
                  <c:v>ენდოკრინოლოგი</c:v>
                </c:pt>
                <c:pt idx="16">
                  <c:v>რევმატოლოგი</c:v>
                </c:pt>
                <c:pt idx="17">
                  <c:v>ოჯახის ექიმი</c:v>
                </c:pt>
                <c:pt idx="18">
                  <c:v>დერმატო/ვენეროლოგი</c:v>
                </c:pt>
                <c:pt idx="19">
                  <c:v>პედიატრი</c:v>
                </c:pt>
                <c:pt idx="20">
                  <c:v>ფსიქოლოგი</c:v>
                </c:pt>
              </c:strCache>
            </c:strRef>
          </c:cat>
          <c:val>
            <c:numRef>
              <c:f>Sheet1!$E$3:$E$23</c:f>
              <c:numCache>
                <c:formatCode>General</c:formatCode>
                <c:ptCount val="21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1</c:v>
                </c:pt>
                <c:pt idx="15">
                  <c:v>1</c:v>
                </c:pt>
                <c:pt idx="16">
                  <c:v>0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E6-4F7C-9583-0C330386C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088877784"/>
        <c:axId val="-2088874808"/>
        <c:axId val="0"/>
      </c:bar3DChart>
      <c:catAx>
        <c:axId val="-2088877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-2088874808"/>
        <c:crosses val="autoZero"/>
        <c:auto val="1"/>
        <c:lblAlgn val="ctr"/>
        <c:lblOffset val="100"/>
        <c:noMultiLvlLbl val="0"/>
      </c:catAx>
      <c:valAx>
        <c:axId val="-208887480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088877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532531786342601"/>
          <c:y val="0.147521218983198"/>
          <c:w val="0.27248458330438802"/>
          <c:h val="0.44984687396958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8" r:id="rId1"/>
    <p:sldLayoutId id="2147484799" r:id="rId2"/>
    <p:sldLayoutId id="2147484800" r:id="rId3"/>
    <p:sldLayoutId id="2147484801" r:id="rId4"/>
    <p:sldLayoutId id="2147484802" r:id="rId5"/>
    <p:sldLayoutId id="2147484803" r:id="rId6"/>
    <p:sldLayoutId id="2147484804" r:id="rId7"/>
    <p:sldLayoutId id="2147484805" r:id="rId8"/>
    <p:sldLayoutId id="2147484806" r:id="rId9"/>
    <p:sldLayoutId id="2147484807" r:id="rId10"/>
    <p:sldLayoutId id="2147484808" r:id="rId11"/>
    <p:sldLayoutId id="2147484809" r:id="rId12"/>
    <p:sldLayoutId id="2147484810" r:id="rId13"/>
    <p:sldLayoutId id="2147484811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4933" y="1320800"/>
            <a:ext cx="76369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შეზღუდული </a:t>
            </a:r>
            <a:r>
              <a:rPr lang="en-US" sz="3600" dirty="0" err="1"/>
              <a:t>შესაძლებლობის</a:t>
            </a:r>
            <a:r>
              <a:rPr lang="en-US" sz="3600" dirty="0"/>
              <a:t> </a:t>
            </a:r>
            <a:r>
              <a:rPr lang="en-US" sz="3600" dirty="0" err="1"/>
              <a:t>სტატუსის</a:t>
            </a:r>
            <a:r>
              <a:rPr lang="en-US" sz="3600" dirty="0"/>
              <a:t> </a:t>
            </a:r>
            <a:r>
              <a:rPr lang="en-US" sz="3600" dirty="0" err="1"/>
              <a:t>დადგენა</a:t>
            </a:r>
            <a:r>
              <a:rPr lang="en-US" sz="3600" dirty="0"/>
              <a:t> სამცხე-</a:t>
            </a:r>
            <a:r>
              <a:rPr lang="en-US" sz="3600" dirty="0" err="1"/>
              <a:t>ჯავახეთის</a:t>
            </a:r>
            <a:r>
              <a:rPr lang="en-US" sz="3600" dirty="0"/>
              <a:t> </a:t>
            </a:r>
            <a:r>
              <a:rPr lang="en-US" sz="3600" dirty="0" err="1"/>
              <a:t>რეგიონში</a:t>
            </a:r>
            <a:r>
              <a:rPr lang="en-US" sz="3600" dirty="0"/>
              <a:t> </a:t>
            </a:r>
            <a:br>
              <a:rPr lang="en-US" sz="3600" dirty="0"/>
            </a:br>
            <a:br>
              <a:rPr lang="en-US" sz="3600" i="1" dirty="0"/>
            </a:br>
            <a:r>
              <a:rPr lang="en-US" sz="3600" i="1" dirty="0" err="1"/>
              <a:t>სიტუაციური</a:t>
            </a:r>
            <a:r>
              <a:rPr lang="en-US" sz="3600" i="1" dirty="0"/>
              <a:t> </a:t>
            </a:r>
            <a:r>
              <a:rPr lang="en-US" sz="3600" i="1" dirty="0" err="1"/>
              <a:t>ანალიზი</a:t>
            </a:r>
            <a:br>
              <a:rPr lang="en-US" sz="3600" i="1" dirty="0"/>
            </a:br>
            <a:br>
              <a:rPr lang="en-US" sz="3600" dirty="0"/>
            </a:br>
            <a:r>
              <a:rPr lang="en-US" sz="3600" dirty="0" err="1"/>
              <a:t>აგვისტო</a:t>
            </a:r>
            <a:r>
              <a:rPr lang="en-US" sz="3600" dirty="0"/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3163372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979827"/>
          </a:xfrm>
        </p:spPr>
        <p:txBody>
          <a:bodyPr>
            <a:normAutofit/>
          </a:bodyPr>
          <a:lstStyle/>
          <a:p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კვლევებისთვის</a:t>
            </a:r>
            <a:r>
              <a:rPr lang="en-US" sz="2400" dirty="0"/>
              <a:t> </a:t>
            </a:r>
            <a:r>
              <a:rPr lang="en-US" sz="2400" dirty="0" err="1"/>
              <a:t>საჭირო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რესურსები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59797"/>
            <a:ext cx="7246620" cy="3864167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ka-GE" dirty="0"/>
              <a:t>ინსტრუმენტული კვლევების და დიაგნოსტირების დიდ ნაწილს ფარავს საყოველთაო ჯანდაცვის პროგრამა</a:t>
            </a:r>
          </a:p>
          <a:p>
            <a:pPr>
              <a:buFont typeface="Arial"/>
              <a:buChar char="•"/>
            </a:pPr>
            <a:r>
              <a:rPr lang="ka-GE" dirty="0"/>
              <a:t>მაღალტექნოლოგიურ კვლევებს არ აფინანსებს საყოველთაო ჯანდაცვის პროგრამა და სტატუსის მაძიებელს/ოჯახს თავად უწევს საფასურის გადახდა. </a:t>
            </a:r>
          </a:p>
          <a:p>
            <a:pPr>
              <a:buFont typeface="Arial"/>
              <a:buChar char="•"/>
            </a:pPr>
            <a:r>
              <a:rPr lang="ka-GE" dirty="0"/>
              <a:t>მრავალპროფილურ დაწესებულებეში თუ მაძიებელი არ არის აღნიშნული დაწესებულებების პაციენტი, მაშინ მას უწევს ინსტრუმენტული კვლევების საფასურის დაფარვა საკუთარი ხარჯით</a:t>
            </a:r>
          </a:p>
          <a:p>
            <a:pPr>
              <a:buFont typeface="Arial"/>
              <a:buChar char="•"/>
            </a:pPr>
            <a:r>
              <a:rPr lang="ka-GE" dirty="0"/>
              <a:t>აუტიზმის და გონებრივი განვითარების შეფერხების დიაგნოსტირების მიზნით, ბავშვებს და ზრდასრულ პირებს უწევთ თბილისში მგზავრობა. მომსახურების და მგზავრობის ხარჯებს ფარავს თავად პირი/ოჯახი.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44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821064"/>
          </a:xfrm>
        </p:spPr>
        <p:txBody>
          <a:bodyPr>
            <a:normAutofit fontScale="90000"/>
          </a:bodyPr>
          <a:lstStyle/>
          <a:p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დაწესებულებების</a:t>
            </a:r>
            <a:r>
              <a:rPr lang="en-US" sz="2400" dirty="0"/>
              <a:t> </a:t>
            </a:r>
            <a:r>
              <a:rPr lang="en-US" sz="2400" dirty="0" err="1"/>
              <a:t>ექიმი-სპეციალისტები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778280"/>
              </p:ext>
            </p:extLst>
          </p:nvPr>
        </p:nvGraphicFramePr>
        <p:xfrm>
          <a:off x="317510" y="1417527"/>
          <a:ext cx="8334633" cy="4740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5609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გადაწყვეტილების </a:t>
            </a:r>
            <a:r>
              <a:rPr lang="en-US" dirty="0" err="1"/>
              <a:t>მიღება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en-US" dirty="0" err="1"/>
              <a:t>გადაწყვეტილება</a:t>
            </a:r>
            <a:r>
              <a:rPr lang="en-US" dirty="0"/>
              <a:t> </a:t>
            </a:r>
            <a:r>
              <a:rPr lang="en-US" dirty="0" err="1"/>
              <a:t>მიიღება</a:t>
            </a:r>
            <a:r>
              <a:rPr lang="en-US" dirty="0"/>
              <a:t> </a:t>
            </a:r>
            <a:r>
              <a:rPr lang="en-US" dirty="0" err="1"/>
              <a:t>ორი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მეტი</a:t>
            </a:r>
            <a:r>
              <a:rPr lang="en-US" dirty="0"/>
              <a:t> </a:t>
            </a:r>
            <a:r>
              <a:rPr lang="en-US" dirty="0" err="1"/>
              <a:t>ექიმის</a:t>
            </a:r>
            <a:r>
              <a:rPr lang="en-US" dirty="0"/>
              <a:t> </a:t>
            </a:r>
            <a:r>
              <a:rPr lang="en-US" dirty="0" err="1"/>
              <a:t>მონაწილეობით</a:t>
            </a:r>
            <a:r>
              <a:rPr lang="en-US" dirty="0"/>
              <a:t> - </a:t>
            </a:r>
            <a:r>
              <a:rPr lang="en-US" dirty="0" err="1"/>
              <a:t>ექიმი-კოორდინატორი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ექიმი-სპეციალისტი</a:t>
            </a:r>
            <a:r>
              <a:rPr lang="en-US" dirty="0"/>
              <a:t>. </a:t>
            </a:r>
            <a:r>
              <a:rPr lang="en-US" dirty="0" err="1"/>
              <a:t>თანხმობის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 </a:t>
            </a:r>
            <a:r>
              <a:rPr lang="en-US" dirty="0" err="1"/>
              <a:t>პირს</a:t>
            </a:r>
            <a:r>
              <a:rPr lang="en-US" dirty="0"/>
              <a:t> </a:t>
            </a:r>
            <a:r>
              <a:rPr lang="en-US" dirty="0" err="1"/>
              <a:t>ეძლევა</a:t>
            </a:r>
            <a:r>
              <a:rPr lang="en-US" dirty="0"/>
              <a:t> </a:t>
            </a:r>
            <a:r>
              <a:rPr lang="en-US" dirty="0" err="1"/>
              <a:t>ფორმა</a:t>
            </a:r>
            <a:r>
              <a:rPr lang="en-US" dirty="0"/>
              <a:t> 50/2/ </a:t>
            </a:r>
          </a:p>
          <a:p>
            <a:pPr>
              <a:buFont typeface="Arial"/>
              <a:buChar char="•"/>
            </a:pPr>
            <a:r>
              <a:rPr lang="en-US" dirty="0" err="1"/>
              <a:t>გადაწყვეტილება</a:t>
            </a:r>
            <a:r>
              <a:rPr lang="en-US" dirty="0"/>
              <a:t> </a:t>
            </a:r>
            <a:r>
              <a:rPr lang="en-US" dirty="0" err="1"/>
              <a:t>ეყრდნობა</a:t>
            </a:r>
            <a:r>
              <a:rPr lang="en-US" dirty="0"/>
              <a:t> </a:t>
            </a:r>
            <a:r>
              <a:rPr lang="en-US" dirty="0" err="1"/>
              <a:t>წამყვან</a:t>
            </a:r>
            <a:r>
              <a:rPr lang="en-US" dirty="0"/>
              <a:t> </a:t>
            </a:r>
            <a:r>
              <a:rPr lang="en-US" dirty="0" err="1"/>
              <a:t>დიაგნოზს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აღიარებულია</a:t>
            </a:r>
            <a:r>
              <a:rPr lang="en-US" dirty="0"/>
              <a:t> </a:t>
            </a:r>
            <a:r>
              <a:rPr lang="en-US" dirty="0" err="1"/>
              <a:t>მინისტრის</a:t>
            </a:r>
            <a:r>
              <a:rPr lang="en-US" dirty="0"/>
              <a:t> </a:t>
            </a:r>
            <a:r>
              <a:rPr lang="en-US" dirty="0" err="1"/>
              <a:t>შემდეგი</a:t>
            </a:r>
            <a:r>
              <a:rPr lang="en-US" dirty="0"/>
              <a:t> </a:t>
            </a:r>
            <a:r>
              <a:rPr lang="en-US" dirty="0" err="1"/>
              <a:t>ბრძანებებით</a:t>
            </a:r>
            <a:r>
              <a:rPr lang="en-US" dirty="0"/>
              <a:t>: </a:t>
            </a:r>
          </a:p>
          <a:p>
            <a:pPr marL="985838" indent="92075">
              <a:buFont typeface="Wingdings" charset="2"/>
              <a:buChar char="ü"/>
            </a:pPr>
            <a:r>
              <a:rPr lang="ka-GE" sz="1800" dirty="0"/>
              <a:t>2003 წლის 13 იანვრის #1/ნ ბრძანება ,,შესაძლებლობის შეზღუდვის სტატუსის განსაზღვრის  წესის შესახებ ინსტრუქციის დამტკიცების თაობაზე“</a:t>
            </a:r>
            <a:endParaRPr lang="en-US" sz="1800" dirty="0"/>
          </a:p>
          <a:p>
            <a:pPr marL="985838" indent="92075">
              <a:buFont typeface="Wingdings" charset="2"/>
              <a:buChar char="ü"/>
            </a:pPr>
            <a:r>
              <a:rPr lang="ka-GE" sz="1800" dirty="0"/>
              <a:t> 2003  წლის 21 მარტის #62/ნ ბრძანება ,,შეზღუდული შესაძლებლობის სტატუსის მქონე ბავშვი” დადგენის წესის შესახებ ინსტრუქციის დამტკიცების თაობაზე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848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დაწესებულებების</a:t>
            </a:r>
            <a:r>
              <a:rPr lang="en-US" sz="2800" dirty="0"/>
              <a:t> </a:t>
            </a:r>
            <a:r>
              <a:rPr lang="en-US" sz="2800" dirty="0" err="1"/>
              <a:t>მიერ</a:t>
            </a:r>
            <a:r>
              <a:rPr lang="en-US" sz="2800" dirty="0"/>
              <a:t> </a:t>
            </a:r>
            <a:r>
              <a:rPr lang="en-US" sz="2800" dirty="0" err="1"/>
              <a:t>გამოკვეთილი</a:t>
            </a:r>
            <a:r>
              <a:rPr lang="en-US" sz="2800" dirty="0"/>
              <a:t> </a:t>
            </a:r>
            <a:r>
              <a:rPr lang="en-US" sz="2800" dirty="0" err="1"/>
              <a:t>სირთულეები</a:t>
            </a:r>
            <a:r>
              <a:rPr lang="en-US" sz="2800" dirty="0"/>
              <a:t> </a:t>
            </a:r>
            <a:r>
              <a:rPr lang="en-US" sz="2800" dirty="0" err="1"/>
              <a:t>გადაწყვეტილების</a:t>
            </a:r>
            <a:r>
              <a:rPr lang="en-US" sz="2800" dirty="0"/>
              <a:t> </a:t>
            </a:r>
            <a:r>
              <a:rPr lang="en-US" sz="2800" dirty="0" err="1"/>
              <a:t>მიღების</a:t>
            </a:r>
            <a:r>
              <a:rPr lang="en-US" sz="2800" dirty="0"/>
              <a:t> </a:t>
            </a:r>
            <a:r>
              <a:rPr lang="en-US" sz="2800" dirty="0" err="1"/>
              <a:t>დროს</a:t>
            </a:r>
            <a:r>
              <a:rPr lang="en-US" sz="2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001" y="2084294"/>
            <a:ext cx="7445719" cy="363967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err="1"/>
              <a:t>ჯანმრთელობის</a:t>
            </a:r>
            <a:r>
              <a:rPr lang="en-US" dirty="0"/>
              <a:t> </a:t>
            </a:r>
            <a:r>
              <a:rPr lang="en-US" dirty="0" err="1"/>
              <a:t>საერთო</a:t>
            </a:r>
            <a:r>
              <a:rPr lang="en-US" dirty="0"/>
              <a:t> </a:t>
            </a:r>
            <a:r>
              <a:rPr lang="en-US" dirty="0" err="1"/>
              <a:t>მდგომარეობა</a:t>
            </a:r>
            <a:r>
              <a:rPr lang="en-US" dirty="0"/>
              <a:t> </a:t>
            </a:r>
            <a:r>
              <a:rPr lang="en-US" dirty="0" err="1"/>
              <a:t>რთულია</a:t>
            </a:r>
            <a:r>
              <a:rPr lang="en-US" dirty="0"/>
              <a:t>, </a:t>
            </a:r>
            <a:r>
              <a:rPr lang="en-US" dirty="0" err="1"/>
              <a:t>მაგრამ</a:t>
            </a:r>
            <a:r>
              <a:rPr lang="en-US" dirty="0"/>
              <a:t> </a:t>
            </a:r>
            <a:r>
              <a:rPr lang="en-US" dirty="0" err="1"/>
              <a:t>არცერთი</a:t>
            </a:r>
            <a:r>
              <a:rPr lang="en-US" dirty="0"/>
              <a:t> </a:t>
            </a:r>
            <a:r>
              <a:rPr lang="en-US" dirty="0" err="1"/>
              <a:t>დიაგნოზი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შედის</a:t>
            </a:r>
            <a:r>
              <a:rPr lang="en-US" dirty="0"/>
              <a:t> </a:t>
            </a:r>
            <a:r>
              <a:rPr lang="en-US" dirty="0" err="1"/>
              <a:t>მინისტრის</a:t>
            </a:r>
            <a:r>
              <a:rPr lang="en-US" dirty="0"/>
              <a:t> </a:t>
            </a:r>
            <a:r>
              <a:rPr lang="en-US" dirty="0" err="1"/>
              <a:t>ბრძანებაში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 err="1"/>
              <a:t>დაუნის</a:t>
            </a:r>
            <a:r>
              <a:rPr lang="en-US" dirty="0"/>
              <a:t> </a:t>
            </a:r>
            <a:r>
              <a:rPr lang="en-US" dirty="0" err="1"/>
              <a:t>სინდრომის</a:t>
            </a:r>
            <a:r>
              <a:rPr lang="en-US" dirty="0"/>
              <a:t>,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გონებრივი</a:t>
            </a:r>
            <a:r>
              <a:rPr lang="en-US" dirty="0"/>
              <a:t> </a:t>
            </a:r>
            <a:r>
              <a:rPr lang="en-US" dirty="0" err="1"/>
              <a:t>განვითარების</a:t>
            </a:r>
            <a:r>
              <a:rPr lang="en-US" dirty="0"/>
              <a:t> </a:t>
            </a:r>
            <a:r>
              <a:rPr lang="en-US" dirty="0" err="1"/>
              <a:t>შეფერხების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აუტიზმის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 </a:t>
            </a:r>
            <a:r>
              <a:rPr lang="en-US" dirty="0" err="1"/>
              <a:t>სტატუსის</a:t>
            </a:r>
            <a:r>
              <a:rPr lang="en-US" dirty="0"/>
              <a:t> </a:t>
            </a:r>
            <a:r>
              <a:rPr lang="en-US" dirty="0" err="1"/>
              <a:t>მინიჭება</a:t>
            </a:r>
            <a:r>
              <a:rPr lang="en-US" dirty="0"/>
              <a:t> </a:t>
            </a:r>
            <a:r>
              <a:rPr lang="en-US" dirty="0" err="1"/>
              <a:t>რთულია</a:t>
            </a:r>
            <a:r>
              <a:rPr lang="en-US" dirty="0"/>
              <a:t>, </a:t>
            </a:r>
            <a:r>
              <a:rPr lang="en-US" dirty="0" err="1"/>
              <a:t>თუ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დიაგნოზი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არის</a:t>
            </a:r>
            <a:r>
              <a:rPr lang="en-US" dirty="0"/>
              <a:t> </a:t>
            </a:r>
            <a:r>
              <a:rPr lang="en-US" dirty="0" err="1"/>
              <a:t>წარმოდგენილი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31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59224"/>
          </a:xfrm>
        </p:spPr>
        <p:txBody>
          <a:bodyPr/>
          <a:lstStyle/>
          <a:p>
            <a:r>
              <a:rPr lang="en-US" sz="3200" dirty="0" err="1"/>
              <a:t>გამოკვეთილი</a:t>
            </a:r>
            <a:r>
              <a:rPr lang="en-US" sz="3200" dirty="0"/>
              <a:t> </a:t>
            </a:r>
            <a:r>
              <a:rPr lang="en-US" sz="3200" dirty="0" err="1"/>
              <a:t>სირთულეები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359" y="1496909"/>
            <a:ext cx="7790331" cy="4227055"/>
          </a:xfrm>
        </p:spPr>
        <p:txBody>
          <a:bodyPr>
            <a:normAutofit fontScale="70000" lnSpcReduction="20000"/>
          </a:bodyPr>
          <a:lstStyle/>
          <a:p>
            <a:pPr>
              <a:buFont typeface="Arial"/>
              <a:buChar char="•"/>
            </a:pPr>
            <a:r>
              <a:rPr lang="ka-GE" dirty="0"/>
              <a:t>პირველადი ჯანდაცვის სისტემაში ინფორმაციის ნაკლებობა სტატუსის მინიჭების შესახებ  - რომელი დიაგნოზები უდევს საფუძვლად სტატუსის დადგენას</a:t>
            </a:r>
          </a:p>
          <a:p>
            <a:pPr>
              <a:buFont typeface="Arial"/>
              <a:buChar char="•"/>
            </a:pPr>
            <a:r>
              <a:rPr lang="ka-GE" dirty="0"/>
              <a:t>პედიატრების მიერ ბავშვებში განვითარების შეფერხების ადრეული იდენტიფიცირების სირთულეები</a:t>
            </a:r>
            <a:endParaRPr lang="en-US" dirty="0"/>
          </a:p>
          <a:p>
            <a:pPr>
              <a:buFont typeface="Arial"/>
              <a:buChar char="•"/>
            </a:pPr>
            <a:r>
              <a:rPr lang="ka-GE" dirty="0"/>
              <a:t>მოსახლეობის სუსტი ინფორმირებულობა სტატუსის პროცესის და ბენეფიტების შესახებ, </a:t>
            </a:r>
          </a:p>
          <a:p>
            <a:pPr>
              <a:buFont typeface="Arial"/>
              <a:buChar char="•"/>
            </a:pPr>
            <a:r>
              <a:rPr lang="ka-GE" dirty="0"/>
              <a:t>შეზღუდულ </a:t>
            </a:r>
            <a:r>
              <a:rPr lang="ka-GE" sz="2100" dirty="0"/>
              <a:t>შესაძლებლობასთან დაკავშირებული მაღალი სტიგმა</a:t>
            </a:r>
            <a:endParaRPr lang="en-US" sz="2100" dirty="0"/>
          </a:p>
          <a:p>
            <a:pPr>
              <a:buFont typeface="Arial"/>
              <a:buChar char="•"/>
            </a:pPr>
            <a:r>
              <a:rPr lang="ka-GE" sz="2100" dirty="0"/>
              <a:t>სომეხი მოსახლეობისთვის არსებული ენობრივი ბარიერები</a:t>
            </a:r>
          </a:p>
          <a:p>
            <a:pPr>
              <a:buFont typeface="Arial"/>
              <a:buChar char="•"/>
            </a:pPr>
            <a:r>
              <a:rPr lang="ka-GE" sz="2100" dirty="0"/>
              <a:t>ფსიქიკური დარღვევების და გონებრივი განვითარების შეფერხების მქონე ადამიანებისთვის სტატუსის მინიჭება თბილისში ამ ადამიანებს უქმნის მნიშვნელოვან ფინანსურ და გეოგრაფიულ ბარიერებს</a:t>
            </a:r>
          </a:p>
          <a:p>
            <a:pPr>
              <a:buFont typeface="Arial"/>
              <a:buChar char="•"/>
            </a:pPr>
            <a:r>
              <a:rPr lang="ka-GE" sz="2100" dirty="0"/>
              <a:t>სოციალური პროგრამების და მომსახურებების სიმწირე. </a:t>
            </a:r>
          </a:p>
          <a:p>
            <a:endParaRPr lang="ka-GE" dirty="0"/>
          </a:p>
          <a:p>
            <a:endParaRPr lang="ka-G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34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002507"/>
          </a:xfrm>
        </p:spPr>
        <p:txBody>
          <a:bodyPr>
            <a:normAutofit/>
          </a:bodyPr>
          <a:lstStyle/>
          <a:p>
            <a:r>
              <a:rPr lang="en-US" sz="3200" dirty="0" err="1"/>
              <a:t>სიტუაციური</a:t>
            </a:r>
            <a:r>
              <a:rPr lang="en-US" sz="3200" dirty="0"/>
              <a:t> </a:t>
            </a:r>
            <a:r>
              <a:rPr lang="en-US" sz="3200" dirty="0" err="1"/>
              <a:t>ანალიზის</a:t>
            </a:r>
            <a:r>
              <a:rPr lang="en-US" sz="3200" dirty="0"/>
              <a:t> </a:t>
            </a:r>
            <a:r>
              <a:rPr lang="en-US" sz="3200" dirty="0" err="1"/>
              <a:t>მიზანი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752600"/>
            <a:ext cx="7840704" cy="3971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სიტუაციური</a:t>
            </a:r>
            <a:r>
              <a:rPr lang="en-GB" dirty="0"/>
              <a:t> </a:t>
            </a:r>
            <a:r>
              <a:rPr lang="en-GB" dirty="0" err="1"/>
              <a:t>ანალიზის</a:t>
            </a:r>
            <a:r>
              <a:rPr lang="en-GB" dirty="0"/>
              <a:t> </a:t>
            </a:r>
            <a:r>
              <a:rPr lang="en-GB" dirty="0" err="1"/>
              <a:t>მიზანს</a:t>
            </a:r>
            <a:r>
              <a:rPr lang="en-GB" dirty="0"/>
              <a:t> </a:t>
            </a:r>
            <a:r>
              <a:rPr lang="en-GB" dirty="0" err="1"/>
              <a:t>წარმოადგენდა</a:t>
            </a:r>
            <a:r>
              <a:rPr lang="en-GB" dirty="0"/>
              <a:t>:</a:t>
            </a:r>
          </a:p>
          <a:p>
            <a:pPr>
              <a:buFont typeface="Arial"/>
              <a:buChar char="•"/>
            </a:pPr>
            <a:r>
              <a:rPr lang="en-GB" dirty="0" err="1"/>
              <a:t>სამცხე-ჯავახეთის</a:t>
            </a:r>
            <a:r>
              <a:rPr lang="en-GB" dirty="0"/>
              <a:t> </a:t>
            </a:r>
            <a:r>
              <a:rPr lang="en-GB" dirty="0" err="1"/>
              <a:t>რეგიონში</a:t>
            </a:r>
            <a:r>
              <a:rPr lang="en-GB" dirty="0"/>
              <a:t> </a:t>
            </a:r>
            <a:r>
              <a:rPr lang="en-GB" dirty="0" err="1"/>
              <a:t>შეზღუდული</a:t>
            </a:r>
            <a:r>
              <a:rPr lang="en-GB" dirty="0"/>
              <a:t> </a:t>
            </a:r>
            <a:r>
              <a:rPr lang="en-GB" dirty="0" err="1"/>
              <a:t>შესაძლებლობის</a:t>
            </a:r>
            <a:r>
              <a:rPr lang="en-GB" dirty="0"/>
              <a:t> </a:t>
            </a:r>
            <a:r>
              <a:rPr lang="en-GB" dirty="0" err="1"/>
              <a:t>სტატუსის</a:t>
            </a:r>
            <a:r>
              <a:rPr lang="en-GB" dirty="0"/>
              <a:t> </a:t>
            </a:r>
            <a:r>
              <a:rPr lang="en-GB" dirty="0" err="1"/>
              <a:t>დადგენის</a:t>
            </a:r>
            <a:r>
              <a:rPr lang="en-GB" dirty="0"/>
              <a:t> </a:t>
            </a:r>
            <a:r>
              <a:rPr lang="en-GB" dirty="0" err="1"/>
              <a:t>პროცესთან</a:t>
            </a:r>
            <a:r>
              <a:rPr lang="en-GB" dirty="0"/>
              <a:t> </a:t>
            </a:r>
            <a:r>
              <a:rPr lang="en-GB" dirty="0" err="1"/>
              <a:t>დაკავშირებული</a:t>
            </a:r>
            <a:r>
              <a:rPr lang="en-GB" dirty="0"/>
              <a:t> </a:t>
            </a:r>
            <a:r>
              <a:rPr lang="en-GB" dirty="0" err="1"/>
              <a:t>თავისებურებების</a:t>
            </a:r>
            <a:r>
              <a:rPr lang="en-GB" dirty="0"/>
              <a:t> </a:t>
            </a:r>
            <a:r>
              <a:rPr lang="en-GB" dirty="0" err="1"/>
              <a:t>შესწავლა</a:t>
            </a:r>
            <a:endParaRPr lang="en-GB" dirty="0"/>
          </a:p>
          <a:p>
            <a:pPr>
              <a:buFont typeface="Arial"/>
              <a:buChar char="•"/>
            </a:pPr>
            <a:r>
              <a:rPr lang="en-GB" dirty="0" err="1"/>
              <a:t>რეგიონში</a:t>
            </a:r>
            <a:r>
              <a:rPr lang="en-GB" dirty="0"/>
              <a:t> </a:t>
            </a:r>
            <a:r>
              <a:rPr lang="en-GB" dirty="0" err="1"/>
              <a:t>არსებული</a:t>
            </a:r>
            <a:r>
              <a:rPr lang="en-GB" dirty="0"/>
              <a:t> </a:t>
            </a:r>
            <a:r>
              <a:rPr lang="en-GB" dirty="0" err="1"/>
              <a:t>კონტექსტის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თავისებურებების</a:t>
            </a:r>
            <a:r>
              <a:rPr lang="en-GB" dirty="0"/>
              <a:t> </a:t>
            </a:r>
            <a:r>
              <a:rPr lang="en-GB" dirty="0" err="1"/>
              <a:t>გათვალისწინება</a:t>
            </a:r>
            <a:r>
              <a:rPr lang="en-GB" dirty="0"/>
              <a:t> </a:t>
            </a:r>
            <a:r>
              <a:rPr lang="en-GB" dirty="0" err="1"/>
              <a:t>შეზღუდული</a:t>
            </a:r>
            <a:r>
              <a:rPr lang="en-GB" dirty="0"/>
              <a:t> </a:t>
            </a:r>
            <a:r>
              <a:rPr lang="en-GB" dirty="0" err="1"/>
              <a:t>შესაძლებლობის</a:t>
            </a:r>
            <a:r>
              <a:rPr lang="en-GB" dirty="0"/>
              <a:t> </a:t>
            </a:r>
            <a:r>
              <a:rPr lang="en-GB" dirty="0" err="1"/>
              <a:t>სოციალური</a:t>
            </a:r>
            <a:r>
              <a:rPr lang="en-GB" dirty="0"/>
              <a:t> </a:t>
            </a:r>
            <a:r>
              <a:rPr lang="en-GB" dirty="0" err="1"/>
              <a:t>მოდელის</a:t>
            </a:r>
            <a:r>
              <a:rPr lang="en-GB" dirty="0"/>
              <a:t> </a:t>
            </a:r>
            <a:r>
              <a:rPr lang="en-GB" dirty="0" err="1"/>
              <a:t>პილოტის</a:t>
            </a:r>
            <a:r>
              <a:rPr lang="en-GB" dirty="0"/>
              <a:t> </a:t>
            </a:r>
            <a:r>
              <a:rPr lang="en-GB" dirty="0" err="1"/>
              <a:t>დაგეგმვის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განხორციელების</a:t>
            </a:r>
            <a:r>
              <a:rPr lang="en-GB" dirty="0"/>
              <a:t> </a:t>
            </a:r>
            <a:r>
              <a:rPr lang="en-GB" dirty="0" err="1"/>
              <a:t>პროცესში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26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007533"/>
          </a:xfrm>
        </p:spPr>
        <p:txBody>
          <a:bodyPr>
            <a:normAutofit/>
          </a:bodyPr>
          <a:lstStyle/>
          <a:p>
            <a:r>
              <a:rPr lang="en-US" sz="2800" dirty="0"/>
              <a:t>შეზღუდული </a:t>
            </a:r>
            <a:r>
              <a:rPr lang="en-US" sz="2800" dirty="0" err="1"/>
              <a:t>შესაძლებლობის</a:t>
            </a:r>
            <a:r>
              <a:rPr lang="en-US" sz="2800" dirty="0"/>
              <a:t> </a:t>
            </a:r>
            <a:r>
              <a:rPr lang="en-US" sz="2800" dirty="0" err="1"/>
              <a:t>მქონე</a:t>
            </a:r>
            <a:r>
              <a:rPr lang="en-US" sz="2800" dirty="0"/>
              <a:t> </a:t>
            </a:r>
            <a:r>
              <a:rPr lang="en-US" sz="2800" dirty="0" err="1"/>
              <a:t>პირთა</a:t>
            </a:r>
            <a:r>
              <a:rPr lang="en-US" sz="2800" dirty="0"/>
              <a:t> </a:t>
            </a:r>
            <a:r>
              <a:rPr lang="en-US" sz="2800" dirty="0" err="1"/>
              <a:t>რაოდენობა</a:t>
            </a:r>
            <a:r>
              <a:rPr lang="en-US" sz="2800" dirty="0"/>
              <a:t> </a:t>
            </a:r>
            <a:r>
              <a:rPr lang="en-US" sz="2800" dirty="0" err="1"/>
              <a:t>რეგიონში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5147733"/>
            <a:ext cx="8009466" cy="13546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x-none" b="1" i="1" dirty="0"/>
              <a:t>შშმ პირები შეადგენენ რეგიონის საერთო მოსახლეობის 3%. მსოფლიო ჯანმრთელობის ორგანიზაციის მონაცემების მიხედვით მოსახლეობის 15%-ს აქვს რაიმე სახის შეზღუდული შესაძლებლობა, ხოლო 2- 4%-ს აღენიშნება მნიშვნელოვანი შეზღუდვები ფუნქციონირებაში </a:t>
            </a:r>
            <a:endParaRPr lang="en-US" b="1" i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446052"/>
              </p:ext>
            </p:extLst>
          </p:nvPr>
        </p:nvGraphicFramePr>
        <p:xfrm>
          <a:off x="1117599" y="1676400"/>
          <a:ext cx="6976533" cy="3471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445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50429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/>
              <a:t>შშმ</a:t>
            </a:r>
            <a:r>
              <a:rPr lang="en-US" sz="3200" b="1" dirty="0"/>
              <a:t> </a:t>
            </a:r>
            <a:r>
              <a:rPr lang="en-US" sz="3200" b="1" dirty="0" err="1"/>
              <a:t>პირების</a:t>
            </a:r>
            <a:r>
              <a:rPr lang="en-US" sz="3200" b="1" dirty="0"/>
              <a:t> </a:t>
            </a:r>
            <a:r>
              <a:rPr lang="en-US" sz="3200" b="1" dirty="0" err="1"/>
              <a:t>სტატისტიკა</a:t>
            </a:r>
            <a:r>
              <a:rPr lang="en-US" sz="3200" b="1" dirty="0"/>
              <a:t> </a:t>
            </a:r>
            <a:r>
              <a:rPr lang="en-US" sz="3200" b="1" dirty="0" err="1"/>
              <a:t>რეგიონში</a:t>
            </a:r>
            <a:endParaRPr lang="en-US" sz="3200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846376"/>
              </p:ext>
            </p:extLst>
          </p:nvPr>
        </p:nvGraphicFramePr>
        <p:xfrm>
          <a:off x="203200" y="1016001"/>
          <a:ext cx="8636000" cy="526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27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0"/>
            <a:ext cx="8297333" cy="1380067"/>
          </a:xfrm>
        </p:spPr>
        <p:txBody>
          <a:bodyPr>
            <a:noAutofit/>
          </a:bodyPr>
          <a:lstStyle/>
          <a:p>
            <a:r>
              <a:rPr lang="en-US" sz="2400" b="1" dirty="0"/>
              <a:t>შეზღუდული </a:t>
            </a:r>
            <a:r>
              <a:rPr lang="en-US" sz="2400" b="1" dirty="0" err="1"/>
              <a:t>შესაძლებლობის</a:t>
            </a:r>
            <a:r>
              <a:rPr lang="en-US" sz="2400" b="1" dirty="0"/>
              <a:t> </a:t>
            </a:r>
            <a:r>
              <a:rPr lang="en-US" sz="2400" b="1" dirty="0" err="1"/>
              <a:t>სტატუსის</a:t>
            </a:r>
            <a:r>
              <a:rPr lang="en-US" sz="2400" b="1" dirty="0"/>
              <a:t> </a:t>
            </a:r>
            <a:r>
              <a:rPr lang="en-US" sz="2400" b="1" dirty="0" err="1"/>
              <a:t>დამდგენი</a:t>
            </a:r>
            <a:r>
              <a:rPr lang="en-US" sz="2400" b="1" dirty="0"/>
              <a:t> </a:t>
            </a:r>
            <a:r>
              <a:rPr lang="en-US" sz="2400" b="1" dirty="0" err="1"/>
              <a:t>დაწესებულებები</a:t>
            </a:r>
            <a:r>
              <a:rPr lang="en-US" sz="2400" b="1" dirty="0"/>
              <a:t> სამცხე-</a:t>
            </a:r>
            <a:r>
              <a:rPr lang="en-US" sz="2400" b="1" dirty="0" err="1"/>
              <a:t>ჯავახეთის</a:t>
            </a:r>
            <a:r>
              <a:rPr lang="en-US" sz="2400" b="1" dirty="0"/>
              <a:t> </a:t>
            </a:r>
            <a:r>
              <a:rPr lang="en-US" sz="2400" b="1" dirty="0" err="1"/>
              <a:t>რეგიონში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მათი</a:t>
            </a:r>
            <a:r>
              <a:rPr lang="en-US" sz="2400" b="1" dirty="0"/>
              <a:t> </a:t>
            </a:r>
            <a:r>
              <a:rPr lang="en-US" sz="2400" b="1" dirty="0" err="1"/>
              <a:t>გამოცდილების</a:t>
            </a:r>
            <a:r>
              <a:rPr lang="en-US" sz="2400" b="1" dirty="0"/>
              <a:t> </a:t>
            </a:r>
            <a:r>
              <a:rPr lang="en-US" sz="2400" b="1" dirty="0" err="1"/>
              <a:t>ხანგრძლივობა</a:t>
            </a:r>
            <a:r>
              <a:rPr lang="en-US" sz="2400" b="1" dirty="0"/>
              <a:t> </a:t>
            </a:r>
            <a:r>
              <a:rPr lang="en-US" sz="2400" b="1" dirty="0" err="1"/>
              <a:t>აღნიშნულ</a:t>
            </a:r>
            <a:r>
              <a:rPr lang="en-US" sz="2400" b="1" dirty="0"/>
              <a:t> </a:t>
            </a:r>
            <a:r>
              <a:rPr lang="en-US" sz="2400" b="1" dirty="0" err="1"/>
              <a:t>სფეროში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467" y="2032000"/>
            <a:ext cx="7403253" cy="4114799"/>
          </a:xfrm>
        </p:spPr>
        <p:txBody>
          <a:bodyPr>
            <a:normAutofit fontScale="70000" lnSpcReduction="20000"/>
          </a:bodyPr>
          <a:lstStyle/>
          <a:p>
            <a:pPr>
              <a:buFont typeface="+mj-lt"/>
              <a:buAutoNum type="arabicPeriod"/>
            </a:pPr>
            <a:r>
              <a:rPr lang="en-US" sz="3100" b="1" dirty="0"/>
              <a:t>ევექსის </a:t>
            </a:r>
            <a:r>
              <a:rPr lang="en-US" sz="3100" b="1" dirty="0" err="1"/>
              <a:t>რეფერალური</a:t>
            </a:r>
            <a:r>
              <a:rPr lang="en-US" sz="3100" b="1" dirty="0"/>
              <a:t> </a:t>
            </a:r>
            <a:r>
              <a:rPr lang="en-US" sz="3100" b="1" dirty="0" err="1"/>
              <a:t>ჰოსპიტალი</a:t>
            </a:r>
            <a:r>
              <a:rPr lang="en-US" sz="3100" b="1" dirty="0"/>
              <a:t> </a:t>
            </a:r>
            <a:r>
              <a:rPr lang="en-US" sz="3100" b="1" dirty="0" err="1"/>
              <a:t>ახალციხეში</a:t>
            </a:r>
            <a:r>
              <a:rPr lang="en-US" sz="3100" b="1" dirty="0"/>
              <a:t> </a:t>
            </a:r>
            <a:r>
              <a:rPr lang="en-US" sz="3100" dirty="0"/>
              <a:t>- 15-წლიანი </a:t>
            </a:r>
            <a:r>
              <a:rPr lang="en-US" sz="3100" dirty="0" err="1"/>
              <a:t>გამოცდილება</a:t>
            </a:r>
            <a:endParaRPr lang="en-US" sz="3100" dirty="0"/>
          </a:p>
          <a:p>
            <a:pPr>
              <a:buFont typeface="+mj-lt"/>
              <a:buAutoNum type="arabicPeriod"/>
            </a:pPr>
            <a:r>
              <a:rPr lang="en-US" sz="3100" b="1" dirty="0" err="1"/>
              <a:t>იმედის</a:t>
            </a:r>
            <a:r>
              <a:rPr lang="en-US" sz="3100" b="1" dirty="0"/>
              <a:t> </a:t>
            </a:r>
            <a:r>
              <a:rPr lang="en-US" sz="3100" b="1" dirty="0" err="1"/>
              <a:t>კლინიკა</a:t>
            </a:r>
            <a:r>
              <a:rPr lang="en-US" sz="3100" b="1" dirty="0"/>
              <a:t> </a:t>
            </a:r>
            <a:r>
              <a:rPr lang="en-US" sz="3100" b="1" dirty="0" err="1"/>
              <a:t>ახალციხეში</a:t>
            </a:r>
            <a:r>
              <a:rPr lang="en-US" sz="3100" b="1" dirty="0"/>
              <a:t> - 7-წლიანი </a:t>
            </a:r>
            <a:r>
              <a:rPr lang="en-US" sz="3100" dirty="0" err="1"/>
              <a:t>გამოცდილება</a:t>
            </a:r>
            <a:endParaRPr lang="en-US" sz="3100" dirty="0"/>
          </a:p>
          <a:p>
            <a:pPr>
              <a:buFont typeface="+mj-lt"/>
              <a:buAutoNum type="arabicPeriod"/>
            </a:pPr>
            <a:r>
              <a:rPr lang="en-US" sz="3100" b="1" dirty="0"/>
              <a:t>ევექსის </a:t>
            </a:r>
            <a:r>
              <a:rPr lang="en-US" sz="3100" b="1" dirty="0" err="1"/>
              <a:t>ჰოსპიტალი</a:t>
            </a:r>
            <a:r>
              <a:rPr lang="en-US" sz="3100" b="1" dirty="0"/>
              <a:t> </a:t>
            </a:r>
            <a:r>
              <a:rPr lang="en-US" sz="3100" b="1" dirty="0" err="1"/>
              <a:t>ახალქალაქში</a:t>
            </a:r>
            <a:r>
              <a:rPr lang="en-US" sz="3100" b="1" dirty="0"/>
              <a:t> </a:t>
            </a:r>
            <a:r>
              <a:rPr lang="en-US" sz="3100" dirty="0"/>
              <a:t>- 8-წლიანი </a:t>
            </a:r>
            <a:r>
              <a:rPr lang="en-US" sz="3100" dirty="0" err="1"/>
              <a:t>გამოცდილება</a:t>
            </a:r>
            <a:endParaRPr lang="en-US" sz="31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100" b="1" i="1" dirty="0" err="1"/>
              <a:t>ახალციხის</a:t>
            </a:r>
            <a:r>
              <a:rPr lang="en-US" sz="2100" b="1" i="1" dirty="0"/>
              <a:t> </a:t>
            </a:r>
            <a:r>
              <a:rPr lang="en-US" sz="2100" b="1" i="1" dirty="0" err="1"/>
              <a:t>რეფერალური</a:t>
            </a:r>
            <a:r>
              <a:rPr lang="en-US" sz="2100" b="1" i="1" dirty="0"/>
              <a:t> </a:t>
            </a:r>
            <a:r>
              <a:rPr lang="en-US" sz="2100" b="1" i="1" dirty="0" err="1"/>
              <a:t>ჰოსპიტალის</a:t>
            </a:r>
            <a:r>
              <a:rPr lang="en-US" sz="2100" b="1" i="1" dirty="0"/>
              <a:t> </a:t>
            </a:r>
            <a:r>
              <a:rPr lang="en-US" sz="2100" b="1" i="1" dirty="0" err="1"/>
              <a:t>ფარგლებში</a:t>
            </a:r>
            <a:r>
              <a:rPr lang="en-US" sz="2100" b="1" i="1" dirty="0"/>
              <a:t> </a:t>
            </a:r>
            <a:r>
              <a:rPr lang="en-US" sz="2100" b="1" i="1" dirty="0" err="1"/>
              <a:t>ფუნქციონირებს</a:t>
            </a:r>
            <a:r>
              <a:rPr lang="en-US" sz="2100" b="1" i="1" dirty="0"/>
              <a:t> </a:t>
            </a:r>
            <a:r>
              <a:rPr lang="en-US" sz="2100" b="1" i="1" dirty="0" err="1"/>
              <a:t>ფსიქო-ნევროლოგიური</a:t>
            </a:r>
            <a:r>
              <a:rPr lang="en-US" sz="2100" b="1" i="1" dirty="0"/>
              <a:t> </a:t>
            </a:r>
            <a:r>
              <a:rPr lang="en-US" sz="2100" b="1" i="1" dirty="0" err="1"/>
              <a:t>დისპანსერი</a:t>
            </a:r>
            <a:r>
              <a:rPr lang="en-US" sz="2100" b="1" i="1" dirty="0"/>
              <a:t>.  </a:t>
            </a:r>
            <a:r>
              <a:rPr lang="en-US" sz="2100" b="1" i="1" dirty="0" err="1"/>
              <a:t>რომელიც</a:t>
            </a:r>
            <a:r>
              <a:rPr lang="en-US" sz="2100" b="1" i="1" dirty="0"/>
              <a:t> </a:t>
            </a:r>
            <a:r>
              <a:rPr lang="en-US" sz="2100" b="1" i="1" dirty="0" err="1"/>
              <a:t>ახდენს</a:t>
            </a:r>
            <a:r>
              <a:rPr lang="en-US" sz="2100" b="1" i="1" dirty="0"/>
              <a:t> ფსიქიკური </a:t>
            </a:r>
            <a:r>
              <a:rPr lang="en-US" sz="2100" b="1" i="1" dirty="0" err="1"/>
              <a:t>ჯანმრთელობის</a:t>
            </a:r>
            <a:r>
              <a:rPr lang="en-US" sz="2100" b="1" i="1" dirty="0"/>
              <a:t> </a:t>
            </a:r>
            <a:r>
              <a:rPr lang="en-US" sz="2100" b="1" i="1" dirty="0" err="1"/>
              <a:t>პრობლემების</a:t>
            </a:r>
            <a:r>
              <a:rPr lang="en-US" sz="2100" b="1" i="1" dirty="0"/>
              <a:t> </a:t>
            </a:r>
            <a:r>
              <a:rPr lang="en-US" sz="2100" b="1" i="1" dirty="0" err="1"/>
              <a:t>და</a:t>
            </a:r>
            <a:r>
              <a:rPr lang="en-US" sz="2100" b="1" i="1" dirty="0"/>
              <a:t> შეზღუდული </a:t>
            </a:r>
            <a:r>
              <a:rPr lang="en-US" sz="2100" b="1" i="1" dirty="0" err="1"/>
              <a:t>ინტელექტუალური</a:t>
            </a:r>
            <a:r>
              <a:rPr lang="en-US" sz="2100" b="1" i="1" dirty="0"/>
              <a:t> </a:t>
            </a:r>
            <a:r>
              <a:rPr lang="en-US" sz="2100" b="1" i="1" dirty="0" err="1"/>
              <a:t>შესაძლებლობის</a:t>
            </a:r>
            <a:r>
              <a:rPr lang="en-US" sz="2100" b="1" i="1" dirty="0"/>
              <a:t> </a:t>
            </a:r>
            <a:r>
              <a:rPr lang="en-US" sz="2100" b="1" i="1" dirty="0" err="1"/>
              <a:t>მქონე</a:t>
            </a:r>
            <a:r>
              <a:rPr lang="en-US" sz="2100" b="1" i="1" dirty="0"/>
              <a:t> </a:t>
            </a:r>
            <a:r>
              <a:rPr lang="en-US" sz="2100" b="1" i="1" dirty="0" err="1"/>
              <a:t>პირთა</a:t>
            </a:r>
            <a:r>
              <a:rPr lang="en-US" sz="2100" b="1" i="1" dirty="0"/>
              <a:t> </a:t>
            </a:r>
            <a:r>
              <a:rPr lang="en-US" sz="2100" b="1" i="1" dirty="0" err="1"/>
              <a:t>პირველად</a:t>
            </a:r>
            <a:r>
              <a:rPr lang="en-US" sz="2100" b="1" i="1" dirty="0"/>
              <a:t> </a:t>
            </a:r>
            <a:r>
              <a:rPr lang="en-US" sz="2100" b="1" i="1" dirty="0" err="1"/>
              <a:t>შეფასებას</a:t>
            </a:r>
            <a:r>
              <a:rPr lang="en-US" sz="2100" b="1" i="1" dirty="0"/>
              <a:t> </a:t>
            </a:r>
            <a:r>
              <a:rPr lang="en-US" sz="2100" b="1" i="1" dirty="0" err="1"/>
              <a:t>და</a:t>
            </a:r>
            <a:r>
              <a:rPr lang="en-US" sz="2100" b="1" i="1" dirty="0"/>
              <a:t> </a:t>
            </a:r>
            <a:r>
              <a:rPr lang="en-US" sz="2100" b="1" i="1" dirty="0" err="1"/>
              <a:t>სტატუსის</a:t>
            </a:r>
            <a:r>
              <a:rPr lang="en-US" sz="2100" b="1" i="1" dirty="0"/>
              <a:t> </a:t>
            </a:r>
            <a:r>
              <a:rPr lang="en-US" sz="2100" b="1" i="1" dirty="0" err="1"/>
              <a:t>დასადგენად</a:t>
            </a:r>
            <a:r>
              <a:rPr lang="en-US" sz="2100" b="1" i="1" dirty="0"/>
              <a:t> </a:t>
            </a:r>
            <a:r>
              <a:rPr lang="en-US" sz="2100" b="1" i="1" dirty="0" err="1"/>
              <a:t>ახდენს</a:t>
            </a:r>
            <a:r>
              <a:rPr lang="en-US" sz="2100" b="1" i="1" dirty="0"/>
              <a:t> </a:t>
            </a:r>
            <a:r>
              <a:rPr lang="en-US" sz="2100" b="1" i="1" dirty="0" err="1"/>
              <a:t>მათ</a:t>
            </a:r>
            <a:r>
              <a:rPr lang="en-US" sz="2100" b="1" i="1" dirty="0"/>
              <a:t> რეფერირებას </a:t>
            </a:r>
            <a:r>
              <a:rPr lang="en-US" sz="2100" b="1" i="1" u="sng" dirty="0"/>
              <a:t>ფსიქიკური </a:t>
            </a:r>
            <a:r>
              <a:rPr lang="en-US" sz="2100" b="1" i="1" u="sng" dirty="0" err="1"/>
              <a:t>ჯანმრთელობის</a:t>
            </a:r>
            <a:r>
              <a:rPr lang="en-US" sz="2100" b="1" i="1" u="sng" dirty="0"/>
              <a:t> </a:t>
            </a:r>
            <a:r>
              <a:rPr lang="en-US" sz="2100" b="1" i="1" u="sng" dirty="0" err="1"/>
              <a:t>და</a:t>
            </a:r>
            <a:r>
              <a:rPr lang="en-US" sz="2100" b="1" i="1" u="sng" dirty="0"/>
              <a:t> </a:t>
            </a:r>
            <a:r>
              <a:rPr lang="en-US" sz="2100" b="1" i="1" u="sng" dirty="0" err="1"/>
              <a:t>ნარკომანიის</a:t>
            </a:r>
            <a:r>
              <a:rPr lang="en-US" sz="2100" b="1" i="1" u="sng" dirty="0"/>
              <a:t> </a:t>
            </a:r>
            <a:r>
              <a:rPr lang="en-US" sz="2100" b="1" i="1" u="sng" dirty="0" err="1"/>
              <a:t>პრევენციის</a:t>
            </a:r>
            <a:r>
              <a:rPr lang="en-US" sz="2100" b="1" i="1" u="sng" dirty="0"/>
              <a:t> </a:t>
            </a:r>
            <a:r>
              <a:rPr lang="en-US" sz="2100" b="1" i="1" u="sng" dirty="0" err="1"/>
              <a:t>ცენტრში</a:t>
            </a:r>
            <a:r>
              <a:rPr lang="en-US" sz="2100" b="1" i="1" u="sng" dirty="0"/>
              <a:t> </a:t>
            </a:r>
            <a:r>
              <a:rPr lang="en-US" sz="2100" b="1" i="1" u="sng" dirty="0" err="1"/>
              <a:t>ქ.თბილისში</a:t>
            </a:r>
            <a:r>
              <a:rPr lang="en-US" sz="2100" b="1" i="1" u="sng" dirty="0"/>
              <a:t>. </a:t>
            </a:r>
            <a:endParaRPr lang="en-US" sz="2100" i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742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/>
              <a:t>შეზღუდული </a:t>
            </a:r>
            <a:r>
              <a:rPr lang="en-US" sz="2700" dirty="0" err="1"/>
              <a:t>შესაძლებლობის</a:t>
            </a:r>
            <a:r>
              <a:rPr lang="en-US" sz="2700" dirty="0"/>
              <a:t> </a:t>
            </a:r>
            <a:r>
              <a:rPr lang="en-US" sz="2700" dirty="0" err="1"/>
              <a:t>სტატუსის</a:t>
            </a:r>
            <a:r>
              <a:rPr lang="en-US" sz="2700" dirty="0"/>
              <a:t> </a:t>
            </a:r>
            <a:r>
              <a:rPr lang="en-US" sz="2700" dirty="0" err="1"/>
              <a:t>დადგენის</a:t>
            </a:r>
            <a:r>
              <a:rPr lang="en-US" sz="2700" dirty="0"/>
              <a:t> </a:t>
            </a:r>
            <a:r>
              <a:rPr lang="en-US" sz="2700" dirty="0" err="1"/>
              <a:t>მიზნით</a:t>
            </a:r>
            <a:r>
              <a:rPr lang="en-US" sz="2700" dirty="0"/>
              <a:t> </a:t>
            </a:r>
            <a:r>
              <a:rPr lang="en-US" sz="2700" dirty="0" err="1"/>
              <a:t>მომართვების</a:t>
            </a:r>
            <a:r>
              <a:rPr lang="en-US" sz="2700" dirty="0"/>
              <a:t> </a:t>
            </a:r>
            <a:r>
              <a:rPr lang="en-US" sz="2700" dirty="0" err="1"/>
              <a:t>ყოველთვიური</a:t>
            </a:r>
            <a:r>
              <a:rPr lang="en-US" sz="2700" dirty="0"/>
              <a:t> </a:t>
            </a:r>
            <a:r>
              <a:rPr lang="en-US" sz="2700" dirty="0" err="1"/>
              <a:t>რაოდენობა</a:t>
            </a:r>
            <a:r>
              <a:rPr lang="en-US" sz="2700" dirty="0"/>
              <a:t> (</a:t>
            </a:r>
            <a:r>
              <a:rPr lang="en-US" sz="2700" dirty="0" err="1"/>
              <a:t>საშუალო</a:t>
            </a:r>
            <a:r>
              <a:rPr lang="en-US" sz="2700" dirty="0"/>
              <a:t> </a:t>
            </a:r>
            <a:r>
              <a:rPr lang="en-US" sz="2700" dirty="0" err="1"/>
              <a:t>მაჩვენებელი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9" y="2084294"/>
            <a:ext cx="8365067" cy="385930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ევექსის </a:t>
            </a:r>
            <a:r>
              <a:rPr lang="en-US" b="1" dirty="0" err="1"/>
              <a:t>რეფერალური</a:t>
            </a:r>
            <a:r>
              <a:rPr lang="en-US" b="1" dirty="0"/>
              <a:t> </a:t>
            </a:r>
            <a:r>
              <a:rPr lang="en-US" b="1" dirty="0" err="1"/>
              <a:t>ჰოსპიტალი</a:t>
            </a:r>
            <a:r>
              <a:rPr lang="en-US" b="1" dirty="0"/>
              <a:t> </a:t>
            </a:r>
            <a:r>
              <a:rPr lang="en-US" b="1" dirty="0" err="1"/>
              <a:t>ახალციხეში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b="1" dirty="0"/>
              <a:t>30-40 </a:t>
            </a:r>
            <a:r>
              <a:rPr lang="en-US" b="1" dirty="0" err="1"/>
              <a:t>მომართვა</a:t>
            </a:r>
            <a:r>
              <a:rPr lang="en-US" b="1" dirty="0"/>
              <a:t>; </a:t>
            </a:r>
            <a:r>
              <a:rPr lang="en-US" b="1" dirty="0" err="1"/>
              <a:t>ფსიქონევროლოგიური</a:t>
            </a:r>
            <a:r>
              <a:rPr lang="en-US" b="1" dirty="0"/>
              <a:t> </a:t>
            </a:r>
            <a:r>
              <a:rPr lang="en-US" b="1" dirty="0" err="1"/>
              <a:t>ახდენს</a:t>
            </a:r>
            <a:r>
              <a:rPr lang="en-US" b="1" dirty="0"/>
              <a:t> 9-10 </a:t>
            </a:r>
            <a:r>
              <a:rPr lang="en-US" b="1" dirty="0" err="1"/>
              <a:t>ადამიანის</a:t>
            </a:r>
            <a:r>
              <a:rPr lang="en-US" b="1" dirty="0"/>
              <a:t> რეფერირებას ფსიქიკური </a:t>
            </a:r>
            <a:r>
              <a:rPr lang="en-US" b="1" dirty="0" err="1"/>
              <a:t>ჯანმრთელობის</a:t>
            </a:r>
            <a:r>
              <a:rPr lang="en-US" b="1" dirty="0"/>
              <a:t> </a:t>
            </a:r>
            <a:r>
              <a:rPr lang="en-US" b="1" dirty="0" err="1"/>
              <a:t>და</a:t>
            </a:r>
            <a:r>
              <a:rPr lang="en-US" b="1" dirty="0"/>
              <a:t> </a:t>
            </a:r>
            <a:r>
              <a:rPr lang="en-US" b="1" dirty="0" err="1"/>
              <a:t>ნარკომანიის</a:t>
            </a:r>
            <a:r>
              <a:rPr lang="en-US" b="1" dirty="0"/>
              <a:t> </a:t>
            </a:r>
            <a:r>
              <a:rPr lang="en-US" b="1" dirty="0" err="1"/>
              <a:t>პრევენციის</a:t>
            </a:r>
            <a:r>
              <a:rPr lang="en-US" b="1" dirty="0"/>
              <a:t> </a:t>
            </a:r>
            <a:r>
              <a:rPr lang="en-US" b="1" dirty="0" err="1"/>
              <a:t>ცენტრში</a:t>
            </a:r>
            <a:r>
              <a:rPr lang="en-US" b="1" dirty="0"/>
              <a:t> 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იმედის</a:t>
            </a:r>
            <a:r>
              <a:rPr lang="en-US" b="1" dirty="0"/>
              <a:t> </a:t>
            </a:r>
            <a:r>
              <a:rPr lang="en-US" b="1" dirty="0" err="1"/>
              <a:t>კლინიკა</a:t>
            </a:r>
            <a:r>
              <a:rPr lang="en-US" b="1" dirty="0"/>
              <a:t> </a:t>
            </a:r>
            <a:r>
              <a:rPr lang="en-US" b="1" dirty="0" err="1"/>
              <a:t>ახალციხეში</a:t>
            </a:r>
            <a:r>
              <a:rPr lang="en-US" b="1" dirty="0"/>
              <a:t> - 4-5 </a:t>
            </a:r>
            <a:r>
              <a:rPr lang="en-US" b="1" dirty="0" err="1"/>
              <a:t>მომართვა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ევექსის </a:t>
            </a:r>
            <a:r>
              <a:rPr lang="en-US" b="1" dirty="0" err="1"/>
              <a:t>ჰოსპიტალი</a:t>
            </a:r>
            <a:r>
              <a:rPr lang="en-US" b="1" dirty="0"/>
              <a:t> </a:t>
            </a:r>
            <a:r>
              <a:rPr lang="en-US" b="1" dirty="0" err="1"/>
              <a:t>ახალქალაქში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b="1" dirty="0"/>
              <a:t>30-40 </a:t>
            </a:r>
            <a:r>
              <a:rPr lang="en-US" b="1" dirty="0" err="1"/>
              <a:t>მომართვა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78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18011"/>
            <a:ext cx="8042276" cy="584053"/>
          </a:xfrm>
        </p:spPr>
        <p:txBody>
          <a:bodyPr>
            <a:normAutofit fontScale="90000"/>
          </a:bodyPr>
          <a:lstStyle/>
          <a:p>
            <a:pPr lvl="0"/>
            <a:br>
              <a:rPr lang="en-US" sz="3200" dirty="0"/>
            </a:br>
            <a:r>
              <a:rPr lang="en-US" sz="2700" dirty="0" err="1"/>
              <a:t>მოსახლეობის</a:t>
            </a:r>
            <a:r>
              <a:rPr lang="en-US" sz="2700" dirty="0"/>
              <a:t> </a:t>
            </a:r>
            <a:r>
              <a:rPr lang="ka-GE" sz="2700" b="1" dirty="0"/>
              <a:t>ინფორმირებულობა სტატუსის/ბენეფიტების შესახებ და მომართვის ბარიერები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16497"/>
            <a:ext cx="7921433" cy="4672173"/>
          </a:xfrm>
        </p:spPr>
        <p:txBody>
          <a:bodyPr>
            <a:normAutofit fontScale="32500" lnSpcReduction="20000"/>
          </a:bodyPr>
          <a:lstStyle/>
          <a:p>
            <a:pPr>
              <a:buFont typeface="Arial"/>
              <a:buChar char="•"/>
            </a:pPr>
            <a:r>
              <a:rPr lang="ka-GE" sz="3500" dirty="0"/>
              <a:t>მოსახლეობის ინფორმირებულობა შეზღუდული შესაძლებლობის სტატუსის მიღების და სავარაუდო ბენეფიტების შესახებ კვლავ სუსტია. განსაკუთრებით სუსტია სომეხი მოსახლეობის ინფორმირება ენობრივი ბარიერის გამო. თუ </a:t>
            </a:r>
            <a:r>
              <a:rPr lang="en-US" sz="3500" dirty="0"/>
              <a:t>მაძიებელს </a:t>
            </a:r>
            <a:r>
              <a:rPr lang="en-US" sz="3500" dirty="0" err="1"/>
              <a:t>არსებული</a:t>
            </a:r>
            <a:r>
              <a:rPr lang="en-US" sz="3500" dirty="0"/>
              <a:t> </a:t>
            </a:r>
            <a:r>
              <a:rPr lang="en-US" sz="3500" dirty="0" err="1"/>
              <a:t>კანონის</a:t>
            </a:r>
            <a:r>
              <a:rPr lang="en-US" sz="3500" dirty="0"/>
              <a:t> </a:t>
            </a:r>
            <a:r>
              <a:rPr lang="en-US" sz="3500" dirty="0" err="1"/>
              <a:t>მიხედვით</a:t>
            </a:r>
            <a:r>
              <a:rPr lang="en-US" sz="3500" dirty="0"/>
              <a:t> </a:t>
            </a:r>
            <a:r>
              <a:rPr lang="en-US" sz="3500" dirty="0" err="1"/>
              <a:t>არ</a:t>
            </a:r>
            <a:r>
              <a:rPr lang="en-US" sz="3500" dirty="0"/>
              <a:t> </a:t>
            </a:r>
            <a:r>
              <a:rPr lang="en-US" sz="3500" dirty="0" err="1"/>
              <a:t>ეკუთვნის</a:t>
            </a:r>
            <a:r>
              <a:rPr lang="en-US" sz="3500" dirty="0"/>
              <a:t> </a:t>
            </a:r>
            <a:r>
              <a:rPr lang="en-US" sz="3500" dirty="0" err="1"/>
              <a:t>სტატუსი</a:t>
            </a:r>
            <a:r>
              <a:rPr lang="en-US" sz="3500" dirty="0"/>
              <a:t>, </a:t>
            </a:r>
            <a:r>
              <a:rPr lang="en-US" sz="3500" dirty="0" err="1"/>
              <a:t>მას</a:t>
            </a:r>
            <a:r>
              <a:rPr lang="en-US" sz="3500" dirty="0"/>
              <a:t> </a:t>
            </a:r>
            <a:r>
              <a:rPr lang="en-US" sz="3500" dirty="0" err="1"/>
              <a:t>ინფორმაციას</a:t>
            </a:r>
            <a:r>
              <a:rPr lang="en-US" sz="3500" dirty="0"/>
              <a:t> </a:t>
            </a:r>
            <a:r>
              <a:rPr lang="en-US" sz="3500" dirty="0" err="1"/>
              <a:t>ამის</a:t>
            </a:r>
            <a:r>
              <a:rPr lang="en-US" sz="3500" dirty="0"/>
              <a:t> </a:t>
            </a:r>
            <a:r>
              <a:rPr lang="en-US" sz="3500" dirty="0" err="1"/>
              <a:t>შესახებ</a:t>
            </a:r>
            <a:r>
              <a:rPr lang="en-US" sz="3500" dirty="0"/>
              <a:t> </a:t>
            </a:r>
            <a:r>
              <a:rPr lang="en-US" sz="3500" dirty="0" err="1"/>
              <a:t>ვერბალურად</a:t>
            </a:r>
            <a:r>
              <a:rPr lang="en-US" sz="3500" dirty="0"/>
              <a:t> </a:t>
            </a:r>
            <a:r>
              <a:rPr lang="en-US" sz="3500" dirty="0" err="1"/>
              <a:t>აწვდიან</a:t>
            </a:r>
            <a:r>
              <a:rPr lang="en-US" sz="3500" dirty="0"/>
              <a:t> </a:t>
            </a:r>
          </a:p>
          <a:p>
            <a:pPr>
              <a:buFont typeface="Arial"/>
              <a:buChar char="•"/>
            </a:pPr>
            <a:r>
              <a:rPr lang="ka-GE" sz="3500" dirty="0"/>
              <a:t>ინფორმაცია სტატუსის დადგენის და ბენეფიტების შესახებ წერილობითი ფორმით არცერთ დაწესებულებაში არ არსებობს</a:t>
            </a:r>
          </a:p>
          <a:p>
            <a:pPr>
              <a:buFont typeface="Arial"/>
              <a:buChar char="•"/>
            </a:pPr>
            <a:r>
              <a:rPr lang="ka-GE" sz="3500" dirty="0"/>
              <a:t>ოჯახის ექიმებისა და პედიატრებისგან პოტენციური შშმ ბავშვების და ზრდასრულების გადმომისამართება ნაკლებად ხდება</a:t>
            </a:r>
          </a:p>
          <a:p>
            <a:pPr>
              <a:buFont typeface="Arial"/>
              <a:buChar char="•"/>
            </a:pPr>
            <a:r>
              <a:rPr lang="ka-GE" sz="3500" dirty="0"/>
              <a:t>პედიატრები ვერ ახდენენ განვითარების შეფერხების იდენტიფიცირებას დროულად - განახლებული ცოდნის და შეფასების ინსტრუმენტების არქონა</a:t>
            </a:r>
          </a:p>
          <a:p>
            <a:pPr>
              <a:buFont typeface="Arial"/>
              <a:buChar char="•"/>
            </a:pPr>
            <a:r>
              <a:rPr lang="ka-GE" sz="3500" dirty="0"/>
              <a:t>რეგიონში არ ხდება აუტიზმის სქრინინგი/შეფასება და მწირია ადრეული ჩარევის მომსახურება, რაც ადრეულ იდენტიფიცირებას ხელს შეუწყობდა</a:t>
            </a:r>
          </a:p>
          <a:p>
            <a:pPr>
              <a:buFont typeface="Arial"/>
              <a:buChar char="•"/>
            </a:pPr>
            <a:r>
              <a:rPr lang="ka-GE" sz="3500" dirty="0"/>
              <a:t>საზოგადოებაში გავრცელებული სტიგმა, განსაკუთრებით ფსიქიკური სირთულეების და შეზღუდული ინტელექტუალური შესაძლებლობების მქონე პირებთან დაკავშირებით განაპირობებს სტატუსის და მასთან დაკავშირებული ბენეფიტების მიღების უგულვებელყოფას. გაეროს ბავშვთა ფონდის კვლევების მონაცემებით სტიგმა საკმაოდ მაღალია რეგიონში:  49.4% 2015 წელს და 48.3% 2017 წელს.</a:t>
            </a:r>
          </a:p>
          <a:p>
            <a:pPr marL="0" indent="0">
              <a:buNone/>
            </a:pPr>
            <a:r>
              <a:rPr lang="en-US" sz="3500" dirty="0" err="1"/>
              <a:t>ინფორმაციის</a:t>
            </a:r>
            <a:r>
              <a:rPr lang="en-US" sz="3500" dirty="0"/>
              <a:t> </a:t>
            </a:r>
            <a:r>
              <a:rPr lang="en-US" sz="3500" dirty="0" err="1"/>
              <a:t>წყარო</a:t>
            </a:r>
            <a:r>
              <a:rPr lang="en-US" sz="3500" dirty="0"/>
              <a:t>:  </a:t>
            </a:r>
            <a:r>
              <a:rPr lang="en-US" sz="3500" i="1" dirty="0" err="1"/>
              <a:t>შესაბამისი</a:t>
            </a:r>
            <a:r>
              <a:rPr lang="en-US" sz="3500" i="1" dirty="0"/>
              <a:t> </a:t>
            </a:r>
            <a:r>
              <a:rPr lang="en-US" sz="3500" i="1" dirty="0" err="1"/>
              <a:t>სამედიცინო</a:t>
            </a:r>
            <a:r>
              <a:rPr lang="en-US" sz="3500" i="1" dirty="0"/>
              <a:t> </a:t>
            </a:r>
            <a:r>
              <a:rPr lang="en-US" sz="3500" i="1" dirty="0" err="1"/>
              <a:t>დაწესებულებების</a:t>
            </a:r>
            <a:r>
              <a:rPr lang="en-US" sz="3500" i="1" dirty="0"/>
              <a:t> </a:t>
            </a:r>
            <a:r>
              <a:rPr lang="en-US" sz="3500" i="1" dirty="0" err="1"/>
              <a:t>ექიმები</a:t>
            </a:r>
            <a:r>
              <a:rPr lang="en-US" sz="3500" i="1" dirty="0"/>
              <a:t>, </a:t>
            </a:r>
            <a:r>
              <a:rPr lang="en-US" sz="3500" i="1" dirty="0" err="1"/>
              <a:t>შშმ</a:t>
            </a:r>
            <a:r>
              <a:rPr lang="en-US" sz="3500" i="1" dirty="0"/>
              <a:t> </a:t>
            </a:r>
            <a:r>
              <a:rPr lang="en-US" sz="3500" i="1" dirty="0" err="1"/>
              <a:t>ბავშვების</a:t>
            </a:r>
            <a:r>
              <a:rPr lang="en-US" sz="3500" i="1" dirty="0"/>
              <a:t> </a:t>
            </a:r>
            <a:r>
              <a:rPr lang="en-US" sz="3500" i="1" dirty="0" err="1"/>
              <a:t>და</a:t>
            </a:r>
            <a:r>
              <a:rPr lang="en-US" sz="3500" i="1" dirty="0"/>
              <a:t> </a:t>
            </a:r>
            <a:r>
              <a:rPr lang="en-US" sz="3500" i="1" dirty="0" err="1"/>
              <a:t>ახალგაზრდების</a:t>
            </a:r>
            <a:r>
              <a:rPr lang="en-US" sz="3500" i="1" dirty="0"/>
              <a:t> </a:t>
            </a:r>
            <a:r>
              <a:rPr lang="en-US" sz="3500" i="1" dirty="0" err="1"/>
              <a:t>მშობლები</a:t>
            </a:r>
            <a:r>
              <a:rPr lang="en-US" sz="3500" i="1" dirty="0"/>
              <a:t>, </a:t>
            </a:r>
            <a:r>
              <a:rPr lang="en-US" sz="3500" i="1" dirty="0" err="1"/>
              <a:t>შშმ</a:t>
            </a:r>
            <a:r>
              <a:rPr lang="en-US" sz="3500" i="1" dirty="0"/>
              <a:t> </a:t>
            </a:r>
            <a:r>
              <a:rPr lang="en-US" sz="3500" i="1" dirty="0" err="1"/>
              <a:t>პირებთან</a:t>
            </a:r>
            <a:r>
              <a:rPr lang="en-US" sz="3500" i="1" dirty="0"/>
              <a:t> </a:t>
            </a:r>
            <a:r>
              <a:rPr lang="en-US" sz="3500" i="1" dirty="0" err="1"/>
              <a:t>მომუშავე</a:t>
            </a:r>
            <a:r>
              <a:rPr lang="en-US" sz="3500" i="1" dirty="0"/>
              <a:t> </a:t>
            </a:r>
            <a:r>
              <a:rPr lang="en-US" sz="3500" i="1" dirty="0" err="1"/>
              <a:t>ორგანიზაციები</a:t>
            </a:r>
            <a:endParaRPr lang="en-US" sz="3500" i="1" dirty="0"/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83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მისაწვდომობა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057" y="1905158"/>
            <a:ext cx="7778991" cy="4082480"/>
          </a:xfrm>
        </p:spPr>
        <p:txBody>
          <a:bodyPr>
            <a:normAutofit fontScale="62500" lnSpcReduction="20000"/>
          </a:bodyPr>
          <a:lstStyle/>
          <a:p>
            <a:pPr>
              <a:buFont typeface="Arial"/>
              <a:buChar char="•"/>
            </a:pPr>
            <a:r>
              <a:rPr lang="ka-GE" sz="2500" dirty="0"/>
              <a:t>სამივე სამედიცინო დაწესებულება ნაწილობრივ არის მისაწვდომი მობილობის სირთულეების მქონე და უსინათლო ადამიანებისთვის</a:t>
            </a:r>
          </a:p>
          <a:p>
            <a:pPr>
              <a:buFont typeface="Arial"/>
              <a:buChar char="•"/>
            </a:pPr>
            <a:r>
              <a:rPr lang="x-none" sz="2500" dirty="0"/>
              <a:t>მისაწვდომობის კუთხით ყველაზე მეტი ფიზიკური ბარიერი არსებობს ფსიქონევროლოგიური დაწესებულების შენობასა და ახალქალაქის ჰოსპიტალში </a:t>
            </a:r>
            <a:endParaRPr lang="ka-GE" sz="2500" dirty="0"/>
          </a:p>
          <a:p>
            <a:pPr>
              <a:buFont typeface="Arial"/>
              <a:buChar char="•"/>
            </a:pPr>
            <a:r>
              <a:rPr lang="ka-GE" sz="2500" dirty="0"/>
              <a:t>არცერთ დაწესებულებაში არ არის გათვალისწინებული მცირემხედველი ადამიანების დამოუკიდებლად გადაადგილების შესაძლებლობა.</a:t>
            </a:r>
          </a:p>
          <a:p>
            <a:pPr>
              <a:buFont typeface="Arial"/>
              <a:buChar char="•"/>
            </a:pPr>
            <a:r>
              <a:rPr lang="ka-GE" sz="2500" dirty="0"/>
              <a:t> ვიზიტების ფარგლებში, გარემოს ზოგადი დაკვირვებიდან გამომდინარე სამედიცინო დაწესებულებები ნაკლებად ითვალისწინებენ მისაწვდომობის პრინციპებს. </a:t>
            </a:r>
          </a:p>
          <a:p>
            <a:pPr>
              <a:buFont typeface="Arial"/>
              <a:buChar char="•"/>
            </a:pPr>
            <a:r>
              <a:rPr lang="ka-GE" sz="2500" dirty="0"/>
              <a:t>ადაპტირებული საზოგადოებრივი ტრანსპორტი არ არსებობს არცერთ ქალაქში</a:t>
            </a:r>
            <a:endParaRPr lang="en-US" sz="2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66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57200"/>
            <a:ext cx="8042276" cy="987331"/>
          </a:xfrm>
        </p:spPr>
        <p:txBody>
          <a:bodyPr>
            <a:normAutofit fontScale="90000"/>
          </a:bodyPr>
          <a:lstStyle/>
          <a:p>
            <a:pPr lvl="0"/>
            <a:br>
              <a:rPr lang="en-US" sz="2800" dirty="0"/>
            </a:br>
            <a:r>
              <a:rPr lang="ka-GE" sz="2800" b="1" dirty="0"/>
              <a:t>ბავშვის/ზრდასრულის შეფასების პროცედურა და ფორმატი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25775"/>
            <a:ext cx="7497445" cy="4434027"/>
          </a:xfrm>
        </p:spPr>
        <p:txBody>
          <a:bodyPr>
            <a:normAutofit fontScale="55000" lnSpcReduction="20000"/>
          </a:bodyPr>
          <a:lstStyle/>
          <a:p>
            <a:pPr>
              <a:buFont typeface="Arial"/>
              <a:buChar char="•"/>
            </a:pPr>
            <a:r>
              <a:rPr lang="ka-GE" dirty="0"/>
              <a:t>მომართვა - მინისტრის ბრძანებების (#1 და #62) გათვალისწინებით ექიმი-სპეციალისტი ახდენს ბავშვის ან ზრდასრული პირის გადამისამართებას უფლებამოსილ სამედიცინო დაწესებულების ე.წ. ექიმ-ექსპერტთან, რომელიც ახორციელებს სტატუსის დადგენის პროცესის კოორდინაციას </a:t>
            </a:r>
          </a:p>
          <a:p>
            <a:pPr>
              <a:buFont typeface="Arial"/>
              <a:buChar char="•"/>
            </a:pPr>
            <a:r>
              <a:rPr lang="ka-GE" dirty="0"/>
              <a:t>შეფასების პროცესი იწყება მაძიებლის ან მისი კანონიერი წარმომადგენლის განცხადებიდან. თუ პირს გააჩნია უახლესი სამედიცინო ფორმა #100 ან სამედიცინო კვლევების შედეგები, მაშინ განცხადებას ურთავს აღნიშნულ დოკუმენტაციასაც. </a:t>
            </a:r>
          </a:p>
          <a:p>
            <a:pPr>
              <a:buFont typeface="Arial"/>
              <a:buChar char="•"/>
            </a:pPr>
            <a:r>
              <a:rPr lang="x-none" dirty="0"/>
              <a:t>მძიმე მდგომარეობაში მყოფი ბავშვის/ზრდასრული პირის შეფასება ხდება სახლში. მისი კანონიერი წარმომადგენელი განაცხადში მიუთითებს მიზეზს, თუ რატომ არ შეუძლია ბავშვს/ზრდასრულს დაწესებულებაში მოსვლა. ბინაზე ვიზიტს გეგმავს ექიმი-კოორდინატორი</a:t>
            </a:r>
          </a:p>
          <a:p>
            <a:pPr>
              <a:buFont typeface="Arial"/>
              <a:buChar char="•"/>
            </a:pPr>
            <a:r>
              <a:rPr lang="x-none" dirty="0"/>
              <a:t>აუტიზმის ან გონებრივი განვითარების შეფერხების შემთხვევაში, მშობლებს უწევთ თბილისში შესაბამის დაწესებულებებში ვიზიტი, რათა მოხდეს დიაგნოსტირება</a:t>
            </a:r>
          </a:p>
          <a:p>
            <a:pPr>
              <a:buFont typeface="Arial"/>
              <a:buChar char="•"/>
            </a:pPr>
            <a:r>
              <a:rPr lang="x-none" dirty="0"/>
              <a:t>ფსიქიკური ჯანმრთელობის სირთულეების და შეზღუდული ინტელექტუალური შესაძლებლობის (გონებრივი განვითარების) პირველადი შეფასება ხდება ფსიქონევროლოგიური დისპანსერის მიერ და შემდეგ მათ ეძლევათ მიმართვა ფსიქიკური ჯანმრთელობის და ნარკომანიის პრევენციის ცენტრში ქ.თბილისში.</a:t>
            </a:r>
            <a:endParaRPr lang="en-US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316666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308</TotalTime>
  <Words>812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Garamond</vt:lpstr>
      <vt:lpstr>Wingdings</vt:lpstr>
      <vt:lpstr>Formal</vt:lpstr>
      <vt:lpstr>PowerPoint Presentation</vt:lpstr>
      <vt:lpstr>სიტუაციური ანალიზის მიზანი</vt:lpstr>
      <vt:lpstr>შეზღუდული შესაძლებლობის მქონე პირთა რაოდენობა რეგიონში</vt:lpstr>
      <vt:lpstr>შშმ პირების სტატისტიკა რეგიონში</vt:lpstr>
      <vt:lpstr>შეზღუდული შესაძლებლობის სტატუსის დამდგენი დაწესებულებები სამცხე-ჯავახეთის რეგიონში და მათი გამოცდილების ხანგრძლივობა აღნიშნულ სფეროში</vt:lpstr>
      <vt:lpstr>შეზღუდული შესაძლებლობის სტატუსის დადგენის მიზნით მომართვების ყოველთვიური რაოდენობა (საშუალო მაჩვენებელი)</vt:lpstr>
      <vt:lpstr> მოსახლეობის ინფორმირებულობა სტატუსის/ბენეფიტების შესახებ და მომართვის ბარიერები</vt:lpstr>
      <vt:lpstr>მისაწვდომობა</vt:lpstr>
      <vt:lpstr> ბავშვის/ზრდასრულის შეფასების პროცედურა და ფორმატი </vt:lpstr>
      <vt:lpstr>სამედიცინო კვლევებისთვის საჭირო ფინანსური რესურსები</vt:lpstr>
      <vt:lpstr>სამედიცინო დაწესებულებების ექიმი-სპეციალისტები</vt:lpstr>
      <vt:lpstr>გადაწყვეტილების მიღება</vt:lpstr>
      <vt:lpstr>დაწესებულებების მიერ გამოკვეთილი სირთულეები გადაწყვეტილების მიღების დროს </vt:lpstr>
      <vt:lpstr>გამოკვეთილი სირთულეები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შეზღუდული შესაძლებლობის სტატუსის მიმნიჭებელი სამედიცინო დაწესებულებები აჭარის რეგიონში</dc:title>
  <dc:creator>MacBook Air</dc:creator>
  <cp:lastModifiedBy>DRK</cp:lastModifiedBy>
  <cp:revision>51</cp:revision>
  <dcterms:created xsi:type="dcterms:W3CDTF">2018-04-04T03:38:52Z</dcterms:created>
  <dcterms:modified xsi:type="dcterms:W3CDTF">2019-09-02T16:51:00Z</dcterms:modified>
</cp:coreProperties>
</file>